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530" r:id="rId2"/>
    <p:sldId id="591" r:id="rId3"/>
    <p:sldId id="596" r:id="rId4"/>
    <p:sldId id="595" r:id="rId5"/>
    <p:sldId id="576" r:id="rId6"/>
    <p:sldId id="584" r:id="rId7"/>
    <p:sldId id="555" r:id="rId8"/>
    <p:sldId id="593" r:id="rId9"/>
    <p:sldId id="603" r:id="rId10"/>
    <p:sldId id="518" r:id="rId11"/>
    <p:sldId id="519" r:id="rId12"/>
    <p:sldId id="601" r:id="rId13"/>
    <p:sldId id="556" r:id="rId14"/>
    <p:sldId id="585" r:id="rId15"/>
    <p:sldId id="597" r:id="rId16"/>
    <p:sldId id="569" r:id="rId17"/>
    <p:sldId id="570" r:id="rId18"/>
    <p:sldId id="605" r:id="rId19"/>
    <p:sldId id="602" r:id="rId20"/>
    <p:sldId id="589" r:id="rId21"/>
    <p:sldId id="566" r:id="rId22"/>
    <p:sldId id="563" r:id="rId23"/>
    <p:sldId id="606" r:id="rId24"/>
    <p:sldId id="558" r:id="rId25"/>
    <p:sldId id="559" r:id="rId26"/>
    <p:sldId id="598" r:id="rId27"/>
    <p:sldId id="599" r:id="rId28"/>
    <p:sldId id="588" r:id="rId29"/>
    <p:sldId id="557" r:id="rId30"/>
    <p:sldId id="553" r:id="rId31"/>
    <p:sldId id="523" r:id="rId32"/>
    <p:sldId id="516" r:id="rId33"/>
  </p:sldIdLst>
  <p:sldSz cx="9144000" cy="6858000" type="screen4x3"/>
  <p:notesSz cx="7315200" cy="9601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24"/>
    <a:srgbClr val="FF9900"/>
    <a:srgbClr val="FFFFCC"/>
    <a:srgbClr val="3333FF"/>
    <a:srgbClr val="0000CC"/>
    <a:srgbClr val="CCECFF"/>
    <a:srgbClr val="99CCFF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66012" autoAdjust="0"/>
  </p:normalViewPr>
  <p:slideViewPr>
    <p:cSldViewPr>
      <p:cViewPr varScale="1">
        <p:scale>
          <a:sx n="118" d="100"/>
          <a:sy n="118" d="100"/>
        </p:scale>
        <p:origin x="1734" y="90"/>
      </p:cViewPr>
      <p:guideLst>
        <p:guide orient="horz" pos="216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3816" y="-9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36" tIns="47417" rIns="94836" bIns="47417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36" tIns="47417" rIns="94836" bIns="47417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680EF9-03A1-46F2-9DA7-3F2C9B3E56F7}" type="datetimeFigureOut">
              <a:rPr lang="en-US"/>
              <a:pPr>
                <a:defRPr/>
              </a:pPr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6" tIns="47417" rIns="94836" bIns="474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4836" tIns="47417" rIns="94836" bIns="474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36" tIns="47417" rIns="94836" bIns="47417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36" tIns="47417" rIns="94836" bIns="47417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43DA5C1-773D-4612-B252-F28760F98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9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452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75731-12CE-46B5-86E7-31E3997853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6558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A0E27-D787-4675-9826-D8ED6AE630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E614C-8BB8-4FDD-9688-2D4FE93C405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271BF-C9C0-4A1C-AA45-72BB2ED182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E614C-8BB8-4FDD-9688-2D4FE93C405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2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60A36-6E0F-4344-A1B3-5FA7011556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0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CAEA80-EB52-4935-A4E2-7B3D0287A0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D6892-3A98-485C-82C4-1E88C8122D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AA759-5C5D-4D5F-8812-6D6A9CFECE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C0EA01-7542-4238-B209-B2D4D21D26C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3568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327CD-75A6-480A-AD17-2DEBAAF01B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1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F8AFD-2874-4613-B0B4-BBE43B3C5B5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5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DD80A-3C6D-43FB-BD79-2C4BD121F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8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50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2134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1B2516-1706-47D7-B1C0-6E08C1173F7E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8404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246A21-4E9D-4AB8-B215-1EC135554F26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150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24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6" tIns="47417" rIns="94836" bIns="474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D0FD302-4E0D-464F-A2F4-E02BF512EF84}" type="slidenum">
              <a:rPr lang="en-US" altLang="en-US" sz="1300"/>
              <a:pPr algn="r" eaLnBrk="1" hangingPunct="1"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8755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519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532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387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780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141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3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3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981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8229600" cy="23923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5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9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572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3143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7A7A7A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A7A7A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A7A7A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A7A7A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A7A7A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2"/>
        </a:buBlip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imo.com/sites/www.satimo.com/files/imagecache/product_view/Biconical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22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/>
          <a:lstStyle/>
          <a:p>
            <a:r>
              <a:rPr lang="en-CA" sz="3600" dirty="0" smtClean="0"/>
              <a:t>Very-Near-Field Solutions to Far-Field EMC Problems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96680"/>
            <a:ext cx="7776864" cy="17526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EMxpert</a:t>
            </a:r>
            <a:b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Pre-Compliance EMC Testing</a:t>
            </a:r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504173" cy="1296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6139" y="1847437"/>
            <a:ext cx="550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/>
              <a:t>Advanced Embedded </a:t>
            </a:r>
            <a:r>
              <a:rPr lang="en-CA" b="1" dirty="0" smtClean="0"/>
              <a:t>Systems</a:t>
            </a:r>
          </a:p>
          <a:p>
            <a:pPr algn="ctr"/>
            <a:r>
              <a:rPr lang="en-CA" b="1" dirty="0" smtClean="0"/>
              <a:t>September </a:t>
            </a:r>
            <a:r>
              <a:rPr lang="en-CA" b="1" dirty="0"/>
              <a:t>09, 2015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Existing Solutions</a:t>
            </a:r>
          </a:p>
        </p:txBody>
      </p:sp>
      <p:sp>
        <p:nvSpPr>
          <p:cNvPr id="11267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US" altLang="en-US" dirty="0" smtClean="0"/>
              <a:t>Chambers </a:t>
            </a:r>
          </a:p>
          <a:p>
            <a:pPr lvl="1"/>
            <a:r>
              <a:rPr lang="en-US" altLang="en-US" dirty="0" smtClean="0"/>
              <a:t>Slow testing</a:t>
            </a:r>
          </a:p>
          <a:p>
            <a:pPr lvl="2"/>
            <a:r>
              <a:rPr lang="en-US" altLang="en-US" dirty="0" smtClean="0"/>
              <a:t>Compliance</a:t>
            </a:r>
          </a:p>
          <a:p>
            <a:pPr lvl="1"/>
            <a:r>
              <a:rPr lang="en-US" altLang="en-US" dirty="0" smtClean="0"/>
              <a:t>High </a:t>
            </a:r>
            <a:r>
              <a:rPr lang="en-US" altLang="en-US" dirty="0" err="1" smtClean="0"/>
              <a:t>CAPEX</a:t>
            </a:r>
            <a:r>
              <a:rPr lang="en-US" altLang="en-US" dirty="0" smtClean="0"/>
              <a:t>  (in-house)</a:t>
            </a:r>
          </a:p>
          <a:p>
            <a:pPr lvl="2"/>
            <a:r>
              <a:rPr lang="en-US" altLang="en-US" dirty="0"/>
              <a:t>Real-estate</a:t>
            </a:r>
          </a:p>
          <a:p>
            <a:pPr lvl="2"/>
            <a:r>
              <a:rPr lang="en-US" altLang="en-US" dirty="0"/>
              <a:t>Qualified technicians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High </a:t>
            </a:r>
            <a:r>
              <a:rPr lang="en-US" altLang="en-US" dirty="0" err="1" smtClean="0"/>
              <a:t>OPEX</a:t>
            </a:r>
            <a:r>
              <a:rPr lang="en-US" altLang="en-US" dirty="0" smtClean="0"/>
              <a:t> (third party)</a:t>
            </a:r>
          </a:p>
          <a:p>
            <a:r>
              <a:rPr lang="en-US" altLang="en-US" dirty="0" smtClean="0"/>
              <a:t>Probes</a:t>
            </a:r>
          </a:p>
          <a:p>
            <a:pPr lvl="1"/>
            <a:r>
              <a:rPr lang="en-US" altLang="en-US" dirty="0" smtClean="0"/>
              <a:t>Slow testing</a:t>
            </a:r>
          </a:p>
          <a:p>
            <a:pPr lvl="1"/>
            <a:r>
              <a:rPr lang="en-US" altLang="en-US" dirty="0" smtClean="0"/>
              <a:t>Resolution nm</a:t>
            </a:r>
          </a:p>
          <a:p>
            <a:r>
              <a:rPr lang="en-US" altLang="en-US" dirty="0" smtClean="0"/>
              <a:t>Simulation software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dirty="0"/>
              <a:t>Time consuming to customize per PCB</a:t>
            </a:r>
          </a:p>
          <a:p>
            <a:pPr lvl="1"/>
            <a:r>
              <a:rPr lang="en-US" altLang="en-US" dirty="0" smtClean="0"/>
              <a:t>Extensive training required</a:t>
            </a:r>
          </a:p>
          <a:p>
            <a:pPr lvl="1">
              <a:buFont typeface="Arial" charset="0"/>
              <a:buNone/>
            </a:pPr>
            <a:endParaRPr lang="en-US" altLang="en-US" dirty="0" smtClean="0"/>
          </a:p>
          <a:p>
            <a:pPr lvl="1">
              <a:buFont typeface="Arial" charset="0"/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CA" altLang="en-US" dirty="0" smtClean="0"/>
          </a:p>
        </p:txBody>
      </p:sp>
      <p:pic>
        <p:nvPicPr>
          <p:cNvPr id="11268" name="Picture 5" descr="Langer near-filed probe 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219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Detectus EMC sc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4" y="1600200"/>
            <a:ext cx="3024336" cy="233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The Better Solution: EMxpert</a:t>
            </a:r>
          </a:p>
        </p:txBody>
      </p:sp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554663" cy="639762"/>
          </a:xfrm>
        </p:spPr>
        <p:txBody>
          <a:bodyPr anchor="t"/>
          <a:lstStyle/>
          <a:p>
            <a:r>
              <a:rPr lang="en-US" altLang="en-US" smtClean="0"/>
              <a:t>Directly addresses the challenges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17" y="1988840"/>
            <a:ext cx="4804905" cy="2832521"/>
          </a:xfrm>
        </p:spPr>
      </p:pic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Fast</a:t>
            </a:r>
            <a:r>
              <a:rPr lang="en-US" altLang="en-US" sz="2000" b="1" dirty="0" smtClean="0"/>
              <a:t> measurements </a:t>
            </a:r>
          </a:p>
          <a:p>
            <a:pPr lvl="1"/>
            <a:r>
              <a:rPr lang="en-US" altLang="en-US" sz="1800" b="1" dirty="0" smtClean="0"/>
              <a:t>Continuous “real-time”</a:t>
            </a:r>
          </a:p>
          <a:p>
            <a:pPr lvl="1"/>
            <a:r>
              <a:rPr lang="en-US" altLang="en-US" sz="1800" b="1" dirty="0" smtClean="0"/>
              <a:t>Single spatial scan in seconds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Compact tabletop instrument</a:t>
            </a:r>
          </a:p>
          <a:p>
            <a:pPr lvl="1"/>
            <a:endParaRPr lang="en-US" altLang="en-US" sz="2000" b="1" dirty="0" smtClean="0"/>
          </a:p>
          <a:p>
            <a:r>
              <a:rPr lang="en-US" altLang="en-US" sz="2000" b="1" dirty="0" smtClean="0"/>
              <a:t>Cost effective solution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EMxpert Family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18" y="1333889"/>
            <a:ext cx="1698459" cy="1744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22" y="3717032"/>
            <a:ext cx="2190501" cy="24208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600" y="31409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EHX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1340024" y="60119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 	         EHX+                                     ERX+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08" y="3739927"/>
            <a:ext cx="2160729" cy="22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Technical Specifications</a:t>
            </a:r>
            <a:endParaRPr lang="en-CA" dirty="0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284538"/>
            <a:ext cx="31686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Functionality</a:t>
            </a:r>
          </a:p>
        </p:txBody>
      </p:sp>
      <p:sp>
        <p:nvSpPr>
          <p:cNvPr id="13315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1800" dirty="0" smtClean="0"/>
              <a:t>Spectral scan</a:t>
            </a:r>
          </a:p>
          <a:p>
            <a:pPr lvl="1"/>
            <a:r>
              <a:rPr lang="en-US" altLang="en-US" sz="1600" dirty="0" smtClean="0"/>
              <a:t>Problem frequencies</a:t>
            </a:r>
          </a:p>
          <a:p>
            <a:r>
              <a:rPr lang="en-US" altLang="en-US" sz="1800" dirty="0" smtClean="0"/>
              <a:t>Real-time near-field spatial scan</a:t>
            </a:r>
          </a:p>
          <a:p>
            <a:pPr lvl="1"/>
            <a:r>
              <a:rPr lang="en-US" altLang="en-US" sz="1600" dirty="0" smtClean="0"/>
              <a:t>Sources of radiated emissions </a:t>
            </a:r>
          </a:p>
          <a:p>
            <a:r>
              <a:rPr lang="en-US" altLang="en-US" sz="1800" dirty="0" smtClean="0"/>
              <a:t>Far-Field prediction</a:t>
            </a:r>
          </a:p>
          <a:p>
            <a:pPr lvl="1"/>
            <a:r>
              <a:rPr lang="en-US" altLang="en-US" sz="1600" dirty="0" smtClean="0"/>
              <a:t>Pre-compliance regulatory data</a:t>
            </a:r>
          </a:p>
          <a:p>
            <a:pPr lvl="1"/>
            <a:endParaRPr lang="en-US" altLang="en-US" sz="1600" dirty="0" smtClean="0"/>
          </a:p>
          <a:p>
            <a:r>
              <a:rPr lang="en-US" altLang="en-US" sz="1800" dirty="0" smtClean="0"/>
              <a:t>Frequency: 150 kHz to 8 GHz</a:t>
            </a:r>
          </a:p>
          <a:p>
            <a:r>
              <a:rPr lang="en-US" altLang="en-US" sz="1800" dirty="0" smtClean="0"/>
              <a:t>Resolution: 3.75 mm to 0.1 mm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sz="1800" dirty="0" smtClean="0"/>
              <a:t>Compare and overlay functions</a:t>
            </a:r>
          </a:p>
          <a:p>
            <a:r>
              <a:rPr lang="en-US" altLang="en-US" sz="1800" dirty="0" smtClean="0"/>
              <a:t>Automated report generator</a:t>
            </a:r>
          </a:p>
          <a:p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13316" name="Content Placeholder 4" descr="NP Spatial close-up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20938"/>
            <a:ext cx="4030663" cy="1512887"/>
          </a:xfrm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0713"/>
            <a:ext cx="4248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Stephane Attal\Documents\EMSCAN\Marketing\Graphics\FF Predi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417512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Modes of Operation</a:t>
            </a:r>
          </a:p>
        </p:txBody>
      </p:sp>
      <p:pic>
        <p:nvPicPr>
          <p:cNvPr id="16387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81238"/>
            <a:ext cx="346075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IMG_47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5901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Spectral Scan: Scanner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99622"/>
            <a:ext cx="6840759" cy="357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L1 Spatial Scan: </a:t>
            </a:r>
            <a:r>
              <a:rPr lang="en-CA" altLang="en-US" dirty="0"/>
              <a:t>R</a:t>
            </a:r>
            <a:r>
              <a:rPr lang="en-CA" altLang="en-US" dirty="0" smtClean="0"/>
              <a:t>eal-Time Scanner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6013" y="5589588"/>
            <a:ext cx="80279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584156" y="3425032"/>
            <a:ext cx="49037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al-time Spatial Sc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1628800"/>
            <a:ext cx="5998046" cy="409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L1 Scan</a:t>
            </a:r>
            <a:r>
              <a:rPr lang="en-CA" dirty="0"/>
              <a:t>: Single-Frequency </a:t>
            </a:r>
            <a:endParaRPr lang="en-CA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6013" y="5589588"/>
            <a:ext cx="80279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584156" y="3425032"/>
            <a:ext cx="49037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15627"/>
            <a:ext cx="3940648" cy="4110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8276" y="2422967"/>
            <a:ext cx="4045988" cy="26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2438" y="314325"/>
            <a:ext cx="8583611" cy="1143000"/>
          </a:xfrm>
        </p:spPr>
        <p:txBody>
          <a:bodyPr/>
          <a:lstStyle/>
          <a:p>
            <a:r>
              <a:rPr lang="en-CA" altLang="en-US" sz="3800" dirty="0" smtClean="0"/>
              <a:t>L2-L7 Spatial Scan: </a:t>
            </a:r>
            <a:r>
              <a:rPr lang="en-CA" altLang="en-US" sz="3800" dirty="0"/>
              <a:t>Post Capture High Res.</a:t>
            </a:r>
            <a:endParaRPr lang="en-CA" altLang="en-US" sz="3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6013" y="5589588"/>
            <a:ext cx="80279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584156" y="3425032"/>
            <a:ext cx="49037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36912"/>
            <a:ext cx="2227024" cy="2227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510" y="2636911"/>
            <a:ext cx="2233744" cy="2230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342" y="2636910"/>
            <a:ext cx="2222723" cy="22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EMSCAN Corporation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78850" cy="4876800"/>
          </a:xfrm>
        </p:spPr>
        <p:txBody>
          <a:bodyPr/>
          <a:lstStyle/>
          <a:p>
            <a:r>
              <a:rPr lang="en-CA" altLang="en-US" dirty="0" smtClean="0"/>
              <a:t>Very-near-field magnetic measurements expert</a:t>
            </a:r>
          </a:p>
          <a:p>
            <a:pPr lvl="1"/>
            <a:r>
              <a:rPr lang="en-CA" altLang="en-US" dirty="0" smtClean="0"/>
              <a:t>Unique patented products for RF/MW and EMC/EMI</a:t>
            </a:r>
          </a:p>
          <a:p>
            <a:r>
              <a:rPr lang="en-CA" altLang="en-US" dirty="0" smtClean="0"/>
              <a:t>Private Canadian corporation since 1989</a:t>
            </a:r>
          </a:p>
          <a:p>
            <a:pPr lvl="1"/>
            <a:r>
              <a:rPr lang="en-CA" altLang="en-US" dirty="0" smtClean="0"/>
              <a:t>Worldwide coverage</a:t>
            </a:r>
          </a:p>
          <a:p>
            <a:r>
              <a:rPr lang="en-CA" altLang="en-US" dirty="0" smtClean="0"/>
              <a:t>Recognized innovative products</a:t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endParaRPr lang="en-CA" altLang="en-US" dirty="0" smtClean="0"/>
          </a:p>
        </p:txBody>
      </p:sp>
      <p:pic>
        <p:nvPicPr>
          <p:cNvPr id="3076" name="Picture 5" descr="F&amp;S Logo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21" y="4293096"/>
            <a:ext cx="2381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81128"/>
            <a:ext cx="3279655" cy="141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Far-Field Application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Predict radiated EMI of PCB 30 MHz – 6 GHz</a:t>
            </a:r>
          </a:p>
          <a:p>
            <a:pPr lvl="1"/>
            <a:r>
              <a:rPr lang="en-US" altLang="en-US" dirty="0" smtClean="0"/>
              <a:t>Compensated EMxpert very-near-field data</a:t>
            </a:r>
          </a:p>
          <a:p>
            <a:pPr lvl="1"/>
            <a:r>
              <a:rPr lang="en-US" altLang="en-US" dirty="0" smtClean="0"/>
              <a:t>PCB structure and design models</a:t>
            </a:r>
          </a:p>
          <a:p>
            <a:pPr lvl="1"/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Absorber mat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8" name="Picture 4" descr="14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1321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Applications</a:t>
            </a:r>
            <a:endParaRPr lang="en-CA" dirty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284538"/>
            <a:ext cx="31686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Real-Time</a:t>
            </a:r>
          </a:p>
        </p:txBody>
      </p:sp>
      <p:sp>
        <p:nvSpPr>
          <p:cNvPr id="23555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dirty="0" smtClean="0"/>
              <a:t>Intermittent peaks</a:t>
            </a:r>
          </a:p>
          <a:p>
            <a:pPr lvl="1"/>
            <a:r>
              <a:rPr lang="en-CA" altLang="en-US" dirty="0" smtClean="0"/>
              <a:t>Source</a:t>
            </a:r>
          </a:p>
          <a:p>
            <a:pPr lvl="1"/>
            <a:r>
              <a:rPr lang="en-CA" altLang="en-US" dirty="0" smtClean="0"/>
              <a:t>Path</a:t>
            </a:r>
          </a:p>
          <a:p>
            <a:pPr lvl="1"/>
            <a:r>
              <a:rPr lang="en-CA" altLang="en-US" dirty="0" smtClean="0"/>
              <a:t>Distribution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Functional mode</a:t>
            </a:r>
          </a:p>
          <a:p>
            <a:pPr lvl="1"/>
            <a:r>
              <a:rPr lang="en-CA" altLang="en-US" dirty="0" smtClean="0"/>
              <a:t>Highest emission</a:t>
            </a:r>
          </a:p>
        </p:txBody>
      </p:sp>
      <p:pic>
        <p:nvPicPr>
          <p:cNvPr id="3" name="Intermittent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97" y="1405608"/>
            <a:ext cx="5050904" cy="40966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A/B Comparison</a:t>
            </a:r>
          </a:p>
        </p:txBody>
      </p:sp>
      <p:sp>
        <p:nvSpPr>
          <p:cNvPr id="21507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Obsolescence management</a:t>
            </a:r>
          </a:p>
          <a:p>
            <a:r>
              <a:rPr lang="en-CA" sz="2000" dirty="0" smtClean="0"/>
              <a:t>Production unit versus gold standard</a:t>
            </a:r>
          </a:p>
          <a:p>
            <a:r>
              <a:rPr lang="en-CA" sz="2000" dirty="0" smtClean="0"/>
              <a:t>Fault diagnosis</a:t>
            </a:r>
          </a:p>
          <a:p>
            <a:endParaRPr lang="en-CA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8" y="2771280"/>
            <a:ext cx="3602562" cy="31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75" y="2783484"/>
            <a:ext cx="3597673" cy="31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Immunity Insights</a:t>
            </a:r>
          </a:p>
        </p:txBody>
      </p:sp>
      <p:sp>
        <p:nvSpPr>
          <p:cNvPr id="25603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Injected signal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Component susceptibility</a:t>
            </a:r>
          </a:p>
          <a:p>
            <a:endParaRPr lang="en-US" dirty="0"/>
          </a:p>
          <a:p>
            <a:r>
              <a:rPr lang="en-US" dirty="0"/>
              <a:t>Effects on functionality</a:t>
            </a:r>
          </a:p>
          <a:p>
            <a:endParaRPr lang="en-CA" altLang="en-US" dirty="0" smtClean="0"/>
          </a:p>
          <a:p>
            <a:pPr marL="0" indent="0">
              <a:buNone/>
            </a:pPr>
            <a:endParaRPr lang="en-CA" altLang="en-US" dirty="0" smtClean="0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268760"/>
            <a:ext cx="5464349" cy="4608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Common Mode</a:t>
            </a:r>
          </a:p>
        </p:txBody>
      </p:sp>
      <p:sp>
        <p:nvSpPr>
          <p:cNvPr id="26627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How signals couple onto connectors creating common mode problems</a:t>
            </a:r>
          </a:p>
          <a:p>
            <a:endParaRPr lang="en-CA" altLang="en-US" smtClean="0"/>
          </a:p>
        </p:txBody>
      </p:sp>
      <p:pic>
        <p:nvPicPr>
          <p:cNvPr id="2662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352742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57200"/>
            <a:ext cx="8229600" cy="1143000"/>
          </a:xfrm>
        </p:spPr>
        <p:txBody>
          <a:bodyPr/>
          <a:lstStyle/>
          <a:p>
            <a:r>
              <a:rPr lang="en-US" altLang="en-US" smtClean="0"/>
              <a:t>Effectiveness of Filters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459288"/>
            <a:ext cx="22177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92363"/>
            <a:ext cx="7989888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57200"/>
            <a:ext cx="8229600" cy="1143000"/>
          </a:xfrm>
        </p:spPr>
        <p:txBody>
          <a:bodyPr/>
          <a:lstStyle/>
          <a:p>
            <a:r>
              <a:rPr lang="en-US" altLang="en-US" smtClean="0"/>
              <a:t>Effectiveness of Shielding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3573463"/>
            <a:ext cx="7777162" cy="233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04938"/>
            <a:ext cx="7142163" cy="223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8" y="3500438"/>
            <a:ext cx="3671887" cy="259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60800"/>
            <a:ext cx="21653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Pre-Compliance</a:t>
            </a:r>
            <a:endParaRPr lang="en-CA" altLang="en-US" dirty="0" smtClean="0"/>
          </a:p>
        </p:txBody>
      </p:sp>
      <p:sp>
        <p:nvSpPr>
          <p:cNvPr id="3277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dirty="0" smtClean="0"/>
              <a:t>Far-field measurements in a “virtual chamber”</a:t>
            </a:r>
          </a:p>
        </p:txBody>
      </p:sp>
      <p:sp>
        <p:nvSpPr>
          <p:cNvPr id="3277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 dirty="0" smtClean="0"/>
              <a:t>Far-field prediction FCC, ANSI, </a:t>
            </a:r>
            <a:r>
              <a:rPr lang="en-US" altLang="en-US" sz="2000" dirty="0" err="1" smtClean="0"/>
              <a:t>CISPR</a:t>
            </a:r>
            <a:r>
              <a:rPr lang="en-US" altLang="en-US" sz="2000" dirty="0" smtClean="0"/>
              <a:t> and user-defined limit lines</a:t>
            </a:r>
          </a:p>
          <a:p>
            <a:endParaRPr lang="en-CA" altLang="en-US" dirty="0" smtClean="0"/>
          </a:p>
          <a:p>
            <a:pPr marL="0" indent="0">
              <a:buNone/>
            </a:pPr>
            <a:endParaRPr lang="en-CA" altLang="en-US" dirty="0" smtClean="0"/>
          </a:p>
        </p:txBody>
      </p:sp>
      <p:pic>
        <p:nvPicPr>
          <p:cNvPr id="32773" name="Picture 2" descr="3147 Log Periodic Dipole Array Ant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67508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Image product tit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91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Image product tit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91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Image product tit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91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:\Users\Stephane Attal\Documents\EMSCAN\Marketing\Graphics\FF Predi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70387"/>
            <a:ext cx="4054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51" y="2028801"/>
            <a:ext cx="1017923" cy="1628800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>
            <a:off x="3491880" y="2708920"/>
            <a:ext cx="288032" cy="320031"/>
          </a:xfrm>
          <a:prstGeom prst="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Conclusion</a:t>
            </a:r>
            <a:endParaRPr lang="en-CA" dirty="0"/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284538"/>
            <a:ext cx="31686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1"/>
          <a:stretch>
            <a:fillRect/>
          </a:stretch>
        </p:blipFill>
        <p:spPr bwMode="auto">
          <a:xfrm>
            <a:off x="3492500" y="1628775"/>
            <a:ext cx="54340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Very-Near-Field?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Far-field is where the</a:t>
            </a:r>
            <a:br>
              <a:rPr lang="en-US" sz="1800" dirty="0" smtClean="0"/>
            </a:br>
            <a:r>
              <a:rPr lang="en-US" sz="1800" dirty="0" smtClean="0"/>
              <a:t>pattern is not</a:t>
            </a:r>
            <a:r>
              <a:rPr lang="en-US" sz="1800" dirty="0"/>
              <a:t> </a:t>
            </a:r>
            <a:r>
              <a:rPr lang="en-US" sz="1800" dirty="0" smtClean="0"/>
              <a:t>changing </a:t>
            </a:r>
            <a:br>
              <a:rPr lang="en-US" sz="1800" dirty="0" smtClean="0"/>
            </a:br>
            <a:r>
              <a:rPr lang="en-US" sz="1800" dirty="0" smtClean="0"/>
              <a:t>with the distance</a:t>
            </a:r>
            <a:br>
              <a:rPr lang="en-US" sz="1800" dirty="0" smtClean="0"/>
            </a:b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Near-field is </a:t>
            </a:r>
            <a:r>
              <a:rPr lang="en-CA" sz="1800" dirty="0" smtClean="0"/>
              <a:t>anything </a:t>
            </a:r>
            <a:r>
              <a:rPr lang="en-CA" sz="1800" dirty="0"/>
              <a:t>not in </a:t>
            </a:r>
            <a:br>
              <a:rPr lang="en-CA" sz="1800" dirty="0"/>
            </a:br>
            <a:r>
              <a:rPr lang="en-CA" sz="1800" dirty="0"/>
              <a:t>the </a:t>
            </a:r>
            <a:r>
              <a:rPr lang="en-CA" sz="1800" dirty="0" smtClean="0"/>
              <a:t>far-field</a:t>
            </a:r>
            <a:br>
              <a:rPr lang="en-CA" sz="1800" dirty="0" smtClean="0"/>
            </a:br>
            <a:endParaRPr lang="en-US" sz="1800" dirty="0" smtClean="0"/>
          </a:p>
          <a:p>
            <a:pPr>
              <a:defRPr/>
            </a:pPr>
            <a:r>
              <a:rPr lang="en-US" sz="1800" dirty="0"/>
              <a:t>S</a:t>
            </a:r>
            <a:r>
              <a:rPr lang="en-US" sz="1800" dirty="0" smtClean="0"/>
              <a:t>tay out of the reactive </a:t>
            </a:r>
            <a:br>
              <a:rPr lang="en-US" sz="1800" dirty="0" smtClean="0"/>
            </a:br>
            <a:r>
              <a:rPr lang="en-US" sz="1800" dirty="0" smtClean="0"/>
              <a:t>region</a:t>
            </a:r>
          </a:p>
          <a:p>
            <a:pPr lvl="1">
              <a:defRPr/>
            </a:pPr>
            <a:r>
              <a:rPr lang="en-US" sz="1800" dirty="0"/>
              <a:t>Very-near-field</a:t>
            </a:r>
            <a:endParaRPr lang="en-US" sz="1800" dirty="0" smtClean="0"/>
          </a:p>
          <a:p>
            <a:pPr marL="0" indent="0">
              <a:buFontTx/>
              <a:buNone/>
              <a:defRPr/>
            </a:pPr>
            <a:endParaRPr lang="en-CA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492500" y="4856163"/>
            <a:ext cx="5434013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Advantages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07288" cy="4876800"/>
          </a:xfrm>
        </p:spPr>
        <p:txBody>
          <a:bodyPr/>
          <a:lstStyle/>
          <a:p>
            <a:r>
              <a:rPr lang="en-CA" altLang="en-US" sz="2800" dirty="0" smtClean="0"/>
              <a:t>“Real-time” view of emission sources and distribution</a:t>
            </a:r>
            <a:br>
              <a:rPr lang="en-CA" altLang="en-US" sz="2800" dirty="0" smtClean="0"/>
            </a:br>
            <a:endParaRPr lang="en-CA" altLang="en-US" sz="2800" dirty="0" smtClean="0"/>
          </a:p>
          <a:p>
            <a:r>
              <a:rPr lang="en-CA" altLang="en-US" sz="2800" dirty="0" smtClean="0"/>
              <a:t>Continuous peak hold scan for spurious events</a:t>
            </a:r>
          </a:p>
          <a:p>
            <a:endParaRPr lang="en-CA" altLang="en-US" sz="2800" dirty="0" smtClean="0"/>
          </a:p>
          <a:p>
            <a:r>
              <a:rPr lang="en-CA" altLang="en-US" sz="2800" dirty="0" smtClean="0"/>
              <a:t>World’s fastest high-resolution testing</a:t>
            </a:r>
            <a:br>
              <a:rPr lang="en-CA" altLang="en-US" sz="2800" dirty="0" smtClean="0"/>
            </a:br>
            <a:endParaRPr lang="en-CA" altLang="en-US" sz="2800" dirty="0" smtClean="0"/>
          </a:p>
          <a:p>
            <a:r>
              <a:rPr lang="en-CA" altLang="en-US" sz="2800" dirty="0" smtClean="0"/>
              <a:t>World’s fastest pre-compliance data</a:t>
            </a:r>
          </a:p>
          <a:p>
            <a:endParaRPr lang="en-CA" altLang="en-US" sz="2800" dirty="0" smtClean="0"/>
          </a:p>
          <a:p>
            <a:r>
              <a:rPr lang="en-CA" altLang="en-US" sz="2800" dirty="0" smtClean="0"/>
              <a:t>Low acquisition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Benefits</a:t>
            </a:r>
          </a:p>
        </p:txBody>
      </p:sp>
      <p:sp>
        <p:nvSpPr>
          <p:cNvPr id="35843" name="Content Placeholder 7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76800"/>
          </a:xfrm>
        </p:spPr>
        <p:txBody>
          <a:bodyPr/>
          <a:lstStyle/>
          <a:p>
            <a:r>
              <a:rPr lang="en-US" altLang="en-US" smtClean="0"/>
              <a:t>Improved TTM and R&amp;D productivity</a:t>
            </a:r>
          </a:p>
          <a:p>
            <a:pPr lvl="1"/>
            <a:r>
              <a:rPr lang="en-US" altLang="en-US" smtClean="0"/>
              <a:t>Test time reduction                   	&gt;  100 x                                  </a:t>
            </a:r>
          </a:p>
          <a:p>
            <a:pPr lvl="1"/>
            <a:r>
              <a:rPr lang="en-US" altLang="en-US" smtClean="0"/>
              <a:t>Rapid design iteration, prototyping &amp; optimization</a:t>
            </a:r>
            <a:br>
              <a:rPr lang="en-US" altLang="en-US" smtClean="0"/>
            </a:br>
            <a:r>
              <a:rPr lang="en-US" altLang="en-US" smtClean="0"/>
              <a:t>    </a:t>
            </a:r>
          </a:p>
          <a:p>
            <a:r>
              <a:rPr lang="en-US" altLang="en-US" smtClean="0"/>
              <a:t>Reduced chamber costs</a:t>
            </a:r>
          </a:p>
          <a:p>
            <a:pPr lvl="1"/>
            <a:r>
              <a:rPr lang="en-US" altLang="en-US" smtClean="0"/>
              <a:t>Delayed investment in new chambers</a:t>
            </a:r>
          </a:p>
          <a:p>
            <a:pPr lvl="1"/>
            <a:r>
              <a:rPr lang="en-US" altLang="en-US" smtClean="0"/>
              <a:t>Third party test expenses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Cost effective preparation to compliance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>
          <a:xfrm>
            <a:off x="571500" y="457200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Some Customers</a:t>
            </a: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412875"/>
            <a:ext cx="63817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CA" altLang="en-US" dirty="0" smtClean="0"/>
              <a:t>	</a:t>
            </a:r>
            <a:r>
              <a:rPr lang="en-CA" altLang="en-US" sz="3000" b="0" dirty="0" smtClean="0"/>
              <a:t>World Leading Developer of Visual </a:t>
            </a:r>
            <a:r>
              <a:rPr lang="en-CA" altLang="en-US" sz="3000" b="1" dirty="0" smtClean="0"/>
              <a:t>Real-Time</a:t>
            </a:r>
          </a:p>
          <a:p>
            <a:pPr algn="ctr">
              <a:buFontTx/>
              <a:buNone/>
            </a:pPr>
            <a:r>
              <a:rPr lang="en-CA" altLang="en-US" sz="3000" b="0" dirty="0" err="1" smtClean="0"/>
              <a:t>EM</a:t>
            </a:r>
            <a:r>
              <a:rPr lang="en-CA" altLang="en-US" sz="3000" b="0" dirty="0" smtClean="0"/>
              <a:t> and </a:t>
            </a:r>
            <a:r>
              <a:rPr lang="en-CA" altLang="en-US" sz="3000" b="0" dirty="0" err="1" smtClean="0"/>
              <a:t>RF</a:t>
            </a:r>
            <a:r>
              <a:rPr lang="en-CA" altLang="en-US" sz="3000" b="0" dirty="0" smtClean="0"/>
              <a:t> </a:t>
            </a:r>
            <a:r>
              <a:rPr lang="en-CA" altLang="en-US" sz="3000" b="1" dirty="0" smtClean="0"/>
              <a:t>Pre-Compliance</a:t>
            </a:r>
            <a:r>
              <a:rPr lang="en-CA" altLang="en-US" sz="3000" dirty="0" smtClean="0"/>
              <a:t> </a:t>
            </a:r>
            <a:r>
              <a:rPr lang="en-CA" altLang="en-US" sz="3000" b="0" dirty="0" smtClean="0"/>
              <a:t>Test Solutions</a:t>
            </a:r>
          </a:p>
          <a:p>
            <a:pPr algn="ctr">
              <a:buFontTx/>
              <a:buNone/>
            </a:pPr>
            <a:endParaRPr lang="en-CA" altLang="en-US" sz="3000" dirty="0" smtClean="0"/>
          </a:p>
          <a:p>
            <a:pPr algn="ctr">
              <a:buFontTx/>
              <a:buNone/>
            </a:pPr>
            <a:r>
              <a:rPr lang="en-CA" altLang="en-US" sz="3000" b="0" dirty="0" smtClean="0"/>
              <a:t>	Antenna and PCB </a:t>
            </a:r>
            <a:r>
              <a:rPr lang="en-CA" altLang="en-US" sz="3000" b="1" dirty="0" smtClean="0"/>
              <a:t>Designers</a:t>
            </a:r>
            <a:endParaRPr lang="en-CA" altLang="en-US" sz="3000" dirty="0" smtClean="0"/>
          </a:p>
          <a:p>
            <a:pPr algn="ctr">
              <a:buFontTx/>
              <a:buNone/>
            </a:pPr>
            <a:r>
              <a:rPr lang="en-CA" altLang="en-US" sz="3000" b="0" dirty="0" smtClean="0"/>
              <a:t>Product Integration and Verification </a:t>
            </a:r>
            <a:r>
              <a:rPr lang="en-CA" altLang="en-US" sz="3000" b="1" dirty="0" smtClean="0"/>
              <a:t>Engineers</a:t>
            </a:r>
          </a:p>
          <a:p>
            <a:pPr algn="ctr">
              <a:buFontTx/>
              <a:buNone/>
            </a:pPr>
            <a:endParaRPr lang="en-CA" altLang="en-US" sz="3000" dirty="0" smtClean="0"/>
          </a:p>
          <a:p>
            <a:pPr algn="ctr">
              <a:buFontTx/>
              <a:buNone/>
            </a:pPr>
            <a:r>
              <a:rPr lang="en-CA" altLang="en-US" sz="3000" b="1" dirty="0" smtClean="0"/>
              <a:t>Diagnostic</a:t>
            </a:r>
            <a:r>
              <a:rPr lang="en-CA" altLang="en-US" sz="3000" dirty="0" smtClean="0"/>
              <a:t> </a:t>
            </a:r>
            <a:r>
              <a:rPr lang="en-CA" altLang="en-US" sz="3000" b="0" dirty="0" smtClean="0"/>
              <a:t>Tool</a:t>
            </a:r>
          </a:p>
          <a:p>
            <a:pPr algn="ctr">
              <a:buFontTx/>
              <a:buNone/>
            </a:pPr>
            <a:r>
              <a:rPr lang="en-CA" altLang="en-US" sz="3000" b="1" dirty="0" smtClean="0"/>
              <a:t>Manufacturing</a:t>
            </a:r>
            <a:r>
              <a:rPr lang="en-CA" altLang="en-US" sz="3000" dirty="0" smtClean="0"/>
              <a:t> </a:t>
            </a:r>
            <a:r>
              <a:rPr lang="en-CA" altLang="en-US" sz="3000" b="0" dirty="0" smtClean="0"/>
              <a:t>Quality Control</a:t>
            </a:r>
            <a:endParaRPr lang="en-CA" altLang="en-US" sz="3000" b="0" dirty="0"/>
          </a:p>
          <a:p>
            <a:pPr algn="ctr">
              <a:buFontTx/>
              <a:buNone/>
            </a:pPr>
            <a:endParaRPr lang="en-CA" altLang="en-US" dirty="0" smtClean="0"/>
          </a:p>
          <a:p>
            <a:pPr algn="ctr">
              <a:buFontTx/>
              <a:buNone/>
            </a:pPr>
            <a:endParaRPr lang="en-CA" altLang="en-US" dirty="0" smtClean="0"/>
          </a:p>
          <a:p>
            <a:pPr algn="ctr">
              <a:buFontTx/>
              <a:buNone/>
            </a:pPr>
            <a:endParaRPr lang="en-CA" altLang="en-US" dirty="0" smtClean="0"/>
          </a:p>
          <a:p>
            <a:pPr>
              <a:buFontTx/>
              <a:buNone/>
            </a:pP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Chambers on </a:t>
            </a:r>
            <a:r>
              <a:rPr lang="en-CA" altLang="en-US" smtClean="0"/>
              <a:t>your Desktop</a:t>
            </a:r>
            <a:endParaRPr lang="en-CA" altLang="en-US" dirty="0" smtClean="0"/>
          </a:p>
        </p:txBody>
      </p:sp>
      <p:sp>
        <p:nvSpPr>
          <p:cNvPr id="6147" name="Rectangle 7"/>
          <p:cNvSpPr>
            <a:spLocks noGrp="1"/>
          </p:cNvSpPr>
          <p:nvPr>
            <p:ph sz="half" idx="2"/>
          </p:nvPr>
        </p:nvSpPr>
        <p:spPr>
          <a:xfrm>
            <a:off x="457200" y="1412875"/>
            <a:ext cx="4040188" cy="4525963"/>
          </a:xfrm>
        </p:spPr>
        <p:txBody>
          <a:bodyPr/>
          <a:lstStyle/>
          <a:p>
            <a:r>
              <a:rPr lang="en-CA" altLang="en-US" sz="2000" dirty="0" smtClean="0"/>
              <a:t>EMxpert</a:t>
            </a:r>
          </a:p>
          <a:p>
            <a:pPr lvl="1"/>
            <a:r>
              <a:rPr lang="en-CA" altLang="en-US" sz="1800" dirty="0" smtClean="0"/>
              <a:t>EMC diagnostic tool to rapidly diagnose and solve EMC/EMI problems with real-time PCB emission analysis</a:t>
            </a:r>
            <a:br>
              <a:rPr lang="en-CA" altLang="en-US" sz="1800" dirty="0" smtClean="0"/>
            </a:br>
            <a:endParaRPr lang="en-US" altLang="en-US" dirty="0" smtClean="0"/>
          </a:p>
          <a:p>
            <a:r>
              <a:rPr lang="en-CA" altLang="en-US" sz="2000" dirty="0" smtClean="0"/>
              <a:t>RFxpert</a:t>
            </a:r>
          </a:p>
          <a:p>
            <a:pPr lvl="1"/>
            <a:r>
              <a:rPr lang="en-CA" altLang="en-US" sz="1800" dirty="0" err="1" smtClean="0"/>
              <a:t>APM</a:t>
            </a:r>
            <a:r>
              <a:rPr lang="en-CA" altLang="en-US" sz="1800" dirty="0" smtClean="0"/>
              <a:t> tool enabling to quickly evaluate performance and optimize designs with real-time antenna performance characterization</a:t>
            </a:r>
            <a:endParaRPr lang="en-US" altLang="en-US" sz="1800" dirty="0" smtClean="0"/>
          </a:p>
        </p:txBody>
      </p:sp>
      <p:pic>
        <p:nvPicPr>
          <p:cNvPr id="6148" name="Picture 12" descr="NP Spatial close-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64953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Content Placeholder 6" descr="C:\Documents and Settings\Eickam.EMDOM\My Documents\My Pictures\LE\360 F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"/>
          <a:stretch>
            <a:fillRect/>
          </a:stretch>
        </p:blipFill>
        <p:spPr>
          <a:xfrm>
            <a:off x="5292725" y="3625850"/>
            <a:ext cx="2662238" cy="2276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Fundamentals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en-CA" altLang="en-US" sz="2000" dirty="0" smtClean="0"/>
              <a:t>High-density planar antenna array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High-speed electronic switching</a:t>
            </a:r>
            <a:endParaRPr lang="en-CA" altLang="en-US" sz="2000" dirty="0" smtClean="0"/>
          </a:p>
          <a:p>
            <a:endParaRPr lang="en-CA" altLang="en-US" sz="2000" dirty="0" smtClean="0"/>
          </a:p>
          <a:p>
            <a:r>
              <a:rPr lang="en-CA" altLang="en-US" sz="2000" dirty="0" smtClean="0"/>
              <a:t>Very-near-field measurements</a:t>
            </a:r>
          </a:p>
          <a:p>
            <a:endParaRPr lang="en-CA" altLang="en-US" sz="2000" dirty="0" smtClean="0"/>
          </a:p>
          <a:p>
            <a:r>
              <a:rPr lang="en-US" altLang="en-US" sz="2000" dirty="0" smtClean="0"/>
              <a:t>Far-field predictions</a:t>
            </a:r>
            <a:endParaRPr lang="en-CA" altLang="en-US" sz="2000" dirty="0" smtClean="0"/>
          </a:p>
          <a:p>
            <a:endParaRPr lang="en-CA" altLang="en-US" sz="2000" dirty="0" smtClean="0"/>
          </a:p>
          <a:p>
            <a:r>
              <a:rPr lang="en-CA" altLang="en-US" sz="2000" dirty="0" smtClean="0"/>
              <a:t>“Real-time” real-fast</a:t>
            </a:r>
          </a:p>
          <a:p>
            <a:endParaRPr lang="en-CA" altLang="en-US" sz="2000" dirty="0" smtClean="0"/>
          </a:p>
          <a:p>
            <a:r>
              <a:rPr lang="en-CA" altLang="en-US" sz="2000" dirty="0" smtClean="0"/>
              <a:t>No chamber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2" y="1628800"/>
            <a:ext cx="2825818" cy="201622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2" y="3717032"/>
            <a:ext cx="2825818" cy="2030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Overview</a:t>
            </a:r>
            <a:endParaRPr lang="en-CA" dirty="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284538"/>
            <a:ext cx="31686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2438" y="314325"/>
            <a:ext cx="8440737" cy="1143000"/>
          </a:xfrm>
        </p:spPr>
        <p:txBody>
          <a:bodyPr/>
          <a:lstStyle/>
          <a:p>
            <a:r>
              <a:rPr lang="en-CA" altLang="en-US" smtClean="0"/>
              <a:t>PCB Radiated EMC/EMI/EMS Issues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sz="2000" smtClean="0"/>
              <a:t>EMC prevention an afterthought</a:t>
            </a:r>
          </a:p>
          <a:p>
            <a:endParaRPr lang="en-CA" altLang="en-US" sz="2000" smtClean="0"/>
          </a:p>
          <a:p>
            <a:r>
              <a:rPr lang="en-CA" altLang="en-US" sz="2000" smtClean="0"/>
              <a:t>Little interest in EMC </a:t>
            </a:r>
          </a:p>
          <a:p>
            <a:endParaRPr lang="en-CA" altLang="en-US" sz="2000" smtClean="0"/>
          </a:p>
          <a:p>
            <a:r>
              <a:rPr lang="en-CA" altLang="en-US" sz="2000" smtClean="0"/>
              <a:t>EMC as a black art</a:t>
            </a:r>
          </a:p>
          <a:p>
            <a:pPr lvl="1"/>
            <a:endParaRPr lang="en-CA" altLang="en-US" smtClean="0"/>
          </a:p>
        </p:txBody>
      </p:sp>
      <p:pic>
        <p:nvPicPr>
          <p:cNvPr id="10244" name="Picture 8" descr="http://static.rcgroups.net/forums/attachments/2/4/5/1/4/1/a2735687-237-Pushpak%20populated%20PCB.jpg?d=12520780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41438"/>
            <a:ext cx="432435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28992" cy="1470025"/>
          </a:xfrm>
        </p:spPr>
        <p:txBody>
          <a:bodyPr/>
          <a:lstStyle/>
          <a:p>
            <a:r>
              <a:rPr lang="en-CA" sz="2800" dirty="0" smtClean="0"/>
              <a:t>Every </a:t>
            </a:r>
            <a:r>
              <a:rPr lang="en-CA" sz="2800" dirty="0"/>
              <a:t>EMI (electromagnetic interference) </a:t>
            </a:r>
            <a:r>
              <a:rPr lang="en-CA" sz="2800" dirty="0" smtClean="0"/>
              <a:t>problem </a:t>
            </a:r>
            <a:r>
              <a:rPr lang="en-CA" sz="2800" dirty="0"/>
              <a:t>ultimately starts or ends at an electronic circuit</a:t>
            </a:r>
            <a:r>
              <a:rPr lang="en-CA" sz="3600" dirty="0"/>
              <a:t/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84776" cy="1752600"/>
          </a:xfrm>
        </p:spPr>
        <p:txBody>
          <a:bodyPr/>
          <a:lstStyle/>
          <a:p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Daryl </a:t>
            </a:r>
            <a:r>
              <a:rPr lang="en-CA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Gerke</a:t>
            </a:r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Bill Kimmel </a:t>
            </a:r>
            <a:endParaRPr lang="en-CA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COMPLIANCE MAGAZINE JULY 2013</a:t>
            </a:r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14282</TotalTime>
  <Words>378</Words>
  <Application>Microsoft Office PowerPoint</Application>
  <PresentationFormat>On-screen Show (4:3)</PresentationFormat>
  <Paragraphs>176</Paragraphs>
  <Slides>32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Very-Near-Field Solutions to Far-Field EMC Problems</vt:lpstr>
      <vt:lpstr>EMSCAN Corporation</vt:lpstr>
      <vt:lpstr>What is Very-Near-Field?</vt:lpstr>
      <vt:lpstr>Introduction</vt:lpstr>
      <vt:lpstr>Chambers on your Desktop</vt:lpstr>
      <vt:lpstr>Fundamentals</vt:lpstr>
      <vt:lpstr>Overview</vt:lpstr>
      <vt:lpstr>PCB Radiated EMC/EMI/EMS Issues</vt:lpstr>
      <vt:lpstr>Every EMI (electromagnetic interference) problem ultimately starts or ends at an electronic circuit </vt:lpstr>
      <vt:lpstr>Existing Solutions</vt:lpstr>
      <vt:lpstr>The Better Solution: EMxpert</vt:lpstr>
      <vt:lpstr>EMxpert Family</vt:lpstr>
      <vt:lpstr>Technical Specifications</vt:lpstr>
      <vt:lpstr>Functionality</vt:lpstr>
      <vt:lpstr>Modes of Operation</vt:lpstr>
      <vt:lpstr>Spectral Scan: Scanner</vt:lpstr>
      <vt:lpstr>L1 Spatial Scan: Real-Time Scanner</vt:lpstr>
      <vt:lpstr>L1 Scan: Single-Frequency </vt:lpstr>
      <vt:lpstr>L2-L7 Spatial Scan: Post Capture High Res.</vt:lpstr>
      <vt:lpstr>Far-Field Application</vt:lpstr>
      <vt:lpstr>Applications</vt:lpstr>
      <vt:lpstr>Real-Time</vt:lpstr>
      <vt:lpstr>A/B Comparison</vt:lpstr>
      <vt:lpstr>Immunity Insights</vt:lpstr>
      <vt:lpstr>Common Mode</vt:lpstr>
      <vt:lpstr>Effectiveness of Filters</vt:lpstr>
      <vt:lpstr>Effectiveness of Shielding</vt:lpstr>
      <vt:lpstr>Pre-Compliance</vt:lpstr>
      <vt:lpstr>Conclusion</vt:lpstr>
      <vt:lpstr>Advantages</vt:lpstr>
      <vt:lpstr>Benefits</vt:lpstr>
      <vt:lpstr>Some Customers</vt:lpstr>
    </vt:vector>
  </TitlesOfParts>
  <Company>Emscan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Stephane attal</dc:creator>
  <cp:lastModifiedBy>Stephane Attal</cp:lastModifiedBy>
  <cp:revision>890</cp:revision>
  <dcterms:created xsi:type="dcterms:W3CDTF">2009-02-04T22:27:32Z</dcterms:created>
  <dcterms:modified xsi:type="dcterms:W3CDTF">2015-07-24T13:27:28Z</dcterms:modified>
</cp:coreProperties>
</file>