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975" r:id="rId1"/>
  </p:sldMasterIdLst>
  <p:notesMasterIdLst>
    <p:notesMasterId r:id="rId28"/>
  </p:notesMasterIdLst>
  <p:sldIdLst>
    <p:sldId id="283" r:id="rId2"/>
    <p:sldId id="275" r:id="rId3"/>
    <p:sldId id="268" r:id="rId4"/>
    <p:sldId id="282" r:id="rId5"/>
    <p:sldId id="270" r:id="rId6"/>
    <p:sldId id="269" r:id="rId7"/>
    <p:sldId id="272" r:id="rId8"/>
    <p:sldId id="271" r:id="rId9"/>
    <p:sldId id="280" r:id="rId10"/>
    <p:sldId id="278" r:id="rId11"/>
    <p:sldId id="279" r:id="rId12"/>
    <p:sldId id="277" r:id="rId13"/>
    <p:sldId id="258" r:id="rId14"/>
    <p:sldId id="259" r:id="rId15"/>
    <p:sldId id="285" r:id="rId16"/>
    <p:sldId id="260" r:id="rId17"/>
    <p:sldId id="261" r:id="rId18"/>
    <p:sldId id="262" r:id="rId19"/>
    <p:sldId id="263" r:id="rId20"/>
    <p:sldId id="286" r:id="rId21"/>
    <p:sldId id="264" r:id="rId22"/>
    <p:sldId id="265" r:id="rId23"/>
    <p:sldId id="266" r:id="rId24"/>
    <p:sldId id="276" r:id="rId25"/>
    <p:sldId id="281" r:id="rId26"/>
    <p:sldId id="267" r:id="rId27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-5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5" d="100"/>
        <a:sy n="8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image" Target="../media/image4.png"/><Relationship Id="rId2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image" Target="../media/image4.png"/><Relationship Id="rId2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986CAD-C62A-1B4E-B818-9651C03EEF12}" type="doc">
      <dgm:prSet loTypeId="urn:microsoft.com/office/officeart/2008/layout/HexagonCluster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CE7CE00-C6B2-9E47-946F-5986010E2B31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Seismic Data</a:t>
          </a:r>
          <a:endParaRPr lang="en-US" dirty="0">
            <a:solidFill>
              <a:schemeClr val="tx1"/>
            </a:solidFill>
          </a:endParaRPr>
        </a:p>
      </dgm:t>
    </dgm:pt>
    <dgm:pt modelId="{D517F981-2FAC-5A41-85F4-CBC5F6C2CC99}" type="parTrans" cxnId="{C3228F23-9E05-764D-8987-78BEAFCF9860}">
      <dgm:prSet/>
      <dgm:spPr/>
      <dgm:t>
        <a:bodyPr/>
        <a:lstStyle/>
        <a:p>
          <a:endParaRPr lang="en-US"/>
        </a:p>
      </dgm:t>
    </dgm:pt>
    <dgm:pt modelId="{B5A763FC-ED78-B644-A099-870BD823FFE2}" type="sibTrans" cxnId="{C3228F23-9E05-764D-8987-78BEAFCF9860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EA035B9-FE9A-1A4E-AA48-151CEA6A7A3F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Inventory control and management</a:t>
          </a:r>
          <a:endParaRPr lang="en-US" dirty="0">
            <a:solidFill>
              <a:schemeClr val="tx1"/>
            </a:solidFill>
          </a:endParaRPr>
        </a:p>
      </dgm:t>
    </dgm:pt>
    <dgm:pt modelId="{E6E52CD6-4C87-694C-9CF9-10DA0B860E50}" type="parTrans" cxnId="{463046A8-5324-6A46-8380-A41D9FF68708}">
      <dgm:prSet/>
      <dgm:spPr/>
      <dgm:t>
        <a:bodyPr/>
        <a:lstStyle/>
        <a:p>
          <a:endParaRPr lang="en-US"/>
        </a:p>
      </dgm:t>
    </dgm:pt>
    <dgm:pt modelId="{C0B1E4D2-F53E-6646-B85D-7E97E60AC997}" type="sibTrans" cxnId="{463046A8-5324-6A46-8380-A41D9FF68708}">
      <dgm:prSet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B071E8F-4129-6E47-9600-964DEC021932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Production forecasting</a:t>
          </a:r>
          <a:endParaRPr lang="en-US" dirty="0">
            <a:solidFill>
              <a:schemeClr val="tx1"/>
            </a:solidFill>
          </a:endParaRPr>
        </a:p>
      </dgm:t>
    </dgm:pt>
    <dgm:pt modelId="{157DD3A2-FE49-944A-A33A-7F137B4B34B0}" type="parTrans" cxnId="{48AE1570-D2EA-424E-87C0-DFEC48871646}">
      <dgm:prSet/>
      <dgm:spPr/>
      <dgm:t>
        <a:bodyPr/>
        <a:lstStyle/>
        <a:p>
          <a:endParaRPr lang="en-US"/>
        </a:p>
      </dgm:t>
    </dgm:pt>
    <dgm:pt modelId="{A83FA7F2-210F-954B-9257-B1AD93851BD4}" type="sibTrans" cxnId="{48AE1570-D2EA-424E-87C0-DFEC48871646}">
      <dgm:prSet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1001151-3A81-2841-A16B-596D4C5B6D53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Transport, Refining, distribution</a:t>
          </a:r>
          <a:endParaRPr lang="en-US" dirty="0">
            <a:solidFill>
              <a:schemeClr val="tx1"/>
            </a:solidFill>
          </a:endParaRPr>
        </a:p>
      </dgm:t>
    </dgm:pt>
    <dgm:pt modelId="{BA0404A3-3046-034E-81B7-743C5A24EB2B}" type="parTrans" cxnId="{80197B1A-EDE9-4946-90BE-E2491E23C140}">
      <dgm:prSet/>
      <dgm:spPr/>
      <dgm:t>
        <a:bodyPr/>
        <a:lstStyle/>
        <a:p>
          <a:endParaRPr lang="en-US"/>
        </a:p>
      </dgm:t>
    </dgm:pt>
    <dgm:pt modelId="{5196F997-F0FC-A147-916C-6023483B71A7}" type="sibTrans" cxnId="{80197B1A-EDE9-4946-90BE-E2491E23C140}">
      <dgm:prSet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27F762E-439D-474A-B34F-DA3044FC781C}" type="pres">
      <dgm:prSet presAssocID="{5A986CAD-C62A-1B4E-B818-9651C03EEF12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n-US"/>
        </a:p>
      </dgm:t>
    </dgm:pt>
    <dgm:pt modelId="{40F85A14-BA93-9B41-A4DC-5AF83CCE5C3C}" type="pres">
      <dgm:prSet presAssocID="{ECE7CE00-C6B2-9E47-946F-5986010E2B31}" presName="text1" presStyleCnt="0"/>
      <dgm:spPr/>
    </dgm:pt>
    <dgm:pt modelId="{083050C7-3325-744F-ADC0-CEEF2246E8D1}" type="pres">
      <dgm:prSet presAssocID="{ECE7CE00-C6B2-9E47-946F-5986010E2B31}" presName="textRepeatNode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4C5D06-5776-514C-A162-FAC12B6ABBEE}" type="pres">
      <dgm:prSet presAssocID="{ECE7CE00-C6B2-9E47-946F-5986010E2B31}" presName="textaccent1" presStyleCnt="0"/>
      <dgm:spPr/>
    </dgm:pt>
    <dgm:pt modelId="{E319FF08-3640-7C41-AFAE-41951D75A30A}" type="pres">
      <dgm:prSet presAssocID="{ECE7CE00-C6B2-9E47-946F-5986010E2B31}" presName="accentRepeatNode" presStyleLbl="solidAlignAcc1" presStyleIdx="0" presStyleCnt="8"/>
      <dgm:spPr/>
    </dgm:pt>
    <dgm:pt modelId="{A6A74715-8D4F-1642-979E-0CDC8D28F566}" type="pres">
      <dgm:prSet presAssocID="{B5A763FC-ED78-B644-A099-870BD823FFE2}" presName="image1" presStyleCnt="0"/>
      <dgm:spPr/>
    </dgm:pt>
    <dgm:pt modelId="{739644F4-AA02-594D-9307-E704714DE927}" type="pres">
      <dgm:prSet presAssocID="{B5A763FC-ED78-B644-A099-870BD823FFE2}" presName="imageRepeatNode" presStyleLbl="alignAcc1" presStyleIdx="0" presStyleCnt="4"/>
      <dgm:spPr/>
      <dgm:t>
        <a:bodyPr/>
        <a:lstStyle/>
        <a:p>
          <a:endParaRPr lang="en-US"/>
        </a:p>
      </dgm:t>
    </dgm:pt>
    <dgm:pt modelId="{7FFE43E6-DB42-B34B-BC29-20C5F4A42696}" type="pres">
      <dgm:prSet presAssocID="{B5A763FC-ED78-B644-A099-870BD823FFE2}" presName="imageaccent1" presStyleCnt="0"/>
      <dgm:spPr/>
    </dgm:pt>
    <dgm:pt modelId="{738CB406-3B93-4449-98FC-F3D06472A18D}" type="pres">
      <dgm:prSet presAssocID="{B5A763FC-ED78-B644-A099-870BD823FFE2}" presName="accentRepeatNode" presStyleLbl="solidAlignAcc1" presStyleIdx="1" presStyleCnt="8"/>
      <dgm:spPr/>
    </dgm:pt>
    <dgm:pt modelId="{58CFE575-17BA-3143-A737-DB8560F12E9A}" type="pres">
      <dgm:prSet presAssocID="{AEA035B9-FE9A-1A4E-AA48-151CEA6A7A3F}" presName="text2" presStyleCnt="0"/>
      <dgm:spPr/>
    </dgm:pt>
    <dgm:pt modelId="{F0BF5E32-C721-EE42-9191-0EA7CA938200}" type="pres">
      <dgm:prSet presAssocID="{AEA035B9-FE9A-1A4E-AA48-151CEA6A7A3F}" presName="textRepeatNode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4F4187-2AF4-7D4E-92F3-736287E15DD2}" type="pres">
      <dgm:prSet presAssocID="{AEA035B9-FE9A-1A4E-AA48-151CEA6A7A3F}" presName="textaccent2" presStyleCnt="0"/>
      <dgm:spPr/>
    </dgm:pt>
    <dgm:pt modelId="{43BE9CEF-82B3-834D-BFF8-8143C677CF42}" type="pres">
      <dgm:prSet presAssocID="{AEA035B9-FE9A-1A4E-AA48-151CEA6A7A3F}" presName="accentRepeatNode" presStyleLbl="solidAlignAcc1" presStyleIdx="2" presStyleCnt="8"/>
      <dgm:spPr/>
    </dgm:pt>
    <dgm:pt modelId="{83EB3E6E-E535-EC40-A0B3-06D7919A96E0}" type="pres">
      <dgm:prSet presAssocID="{C0B1E4D2-F53E-6646-B85D-7E97E60AC997}" presName="image2" presStyleCnt="0"/>
      <dgm:spPr/>
    </dgm:pt>
    <dgm:pt modelId="{6BBEDE52-EA3C-3448-8DF6-7E220904D04D}" type="pres">
      <dgm:prSet presAssocID="{C0B1E4D2-F53E-6646-B85D-7E97E60AC997}" presName="imageRepeatNode" presStyleLbl="alignAcc1" presStyleIdx="1" presStyleCnt="4"/>
      <dgm:spPr/>
      <dgm:t>
        <a:bodyPr/>
        <a:lstStyle/>
        <a:p>
          <a:endParaRPr lang="en-US"/>
        </a:p>
      </dgm:t>
    </dgm:pt>
    <dgm:pt modelId="{2EA6CB45-246C-A344-AF49-6C70C085C151}" type="pres">
      <dgm:prSet presAssocID="{C0B1E4D2-F53E-6646-B85D-7E97E60AC997}" presName="imageaccent2" presStyleCnt="0"/>
      <dgm:spPr/>
    </dgm:pt>
    <dgm:pt modelId="{E4F8E320-BB90-9942-BAC9-1C324E16422A}" type="pres">
      <dgm:prSet presAssocID="{C0B1E4D2-F53E-6646-B85D-7E97E60AC997}" presName="accentRepeatNode" presStyleLbl="solidAlignAcc1" presStyleIdx="3" presStyleCnt="8"/>
      <dgm:spPr/>
    </dgm:pt>
    <dgm:pt modelId="{B2773B16-AE95-834C-A1AD-B07C207D9469}" type="pres">
      <dgm:prSet presAssocID="{1B071E8F-4129-6E47-9600-964DEC021932}" presName="text3" presStyleCnt="0"/>
      <dgm:spPr/>
    </dgm:pt>
    <dgm:pt modelId="{CC7129F7-3781-4A48-8279-2237A2D87A33}" type="pres">
      <dgm:prSet presAssocID="{1B071E8F-4129-6E47-9600-964DEC021932}" presName="textRepeatNode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B65A94-8FA5-6547-B963-58590A04AA04}" type="pres">
      <dgm:prSet presAssocID="{1B071E8F-4129-6E47-9600-964DEC021932}" presName="textaccent3" presStyleCnt="0"/>
      <dgm:spPr/>
    </dgm:pt>
    <dgm:pt modelId="{2A78B306-A450-6149-9D07-7D4BB05F30A1}" type="pres">
      <dgm:prSet presAssocID="{1B071E8F-4129-6E47-9600-964DEC021932}" presName="accentRepeatNode" presStyleLbl="solidAlignAcc1" presStyleIdx="4" presStyleCnt="8"/>
      <dgm:spPr/>
    </dgm:pt>
    <dgm:pt modelId="{E6E56C55-0892-C04A-A4D7-DC43FA7D2730}" type="pres">
      <dgm:prSet presAssocID="{A83FA7F2-210F-954B-9257-B1AD93851BD4}" presName="image3" presStyleCnt="0"/>
      <dgm:spPr/>
    </dgm:pt>
    <dgm:pt modelId="{0179C891-0669-0B4C-AAC1-06453BFAE113}" type="pres">
      <dgm:prSet presAssocID="{A83FA7F2-210F-954B-9257-B1AD93851BD4}" presName="imageRepeatNode" presStyleLbl="alignAcc1" presStyleIdx="2" presStyleCnt="4"/>
      <dgm:spPr/>
      <dgm:t>
        <a:bodyPr/>
        <a:lstStyle/>
        <a:p>
          <a:endParaRPr lang="en-US"/>
        </a:p>
      </dgm:t>
    </dgm:pt>
    <dgm:pt modelId="{1AAF28F2-0FF6-AA4C-A5E9-827A164C6FD3}" type="pres">
      <dgm:prSet presAssocID="{A83FA7F2-210F-954B-9257-B1AD93851BD4}" presName="imageaccent3" presStyleCnt="0"/>
      <dgm:spPr/>
    </dgm:pt>
    <dgm:pt modelId="{D3D1BFBB-ABD4-2741-8C7D-16A9F15640B6}" type="pres">
      <dgm:prSet presAssocID="{A83FA7F2-210F-954B-9257-B1AD93851BD4}" presName="accentRepeatNode" presStyleLbl="solidAlignAcc1" presStyleIdx="5" presStyleCnt="8"/>
      <dgm:spPr/>
    </dgm:pt>
    <dgm:pt modelId="{D9045EE2-9620-5747-81FF-FF4CEE0169DD}" type="pres">
      <dgm:prSet presAssocID="{81001151-3A81-2841-A16B-596D4C5B6D53}" presName="text4" presStyleCnt="0"/>
      <dgm:spPr/>
    </dgm:pt>
    <dgm:pt modelId="{B43CCD63-9922-254F-A260-B4D5E746B066}" type="pres">
      <dgm:prSet presAssocID="{81001151-3A81-2841-A16B-596D4C5B6D53}" presName="textRepeatNode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001640-41C6-534F-8215-466B4012BB81}" type="pres">
      <dgm:prSet presAssocID="{81001151-3A81-2841-A16B-596D4C5B6D53}" presName="textaccent4" presStyleCnt="0"/>
      <dgm:spPr/>
    </dgm:pt>
    <dgm:pt modelId="{078B7F88-E5A9-E64F-B969-E3F8A534F97F}" type="pres">
      <dgm:prSet presAssocID="{81001151-3A81-2841-A16B-596D4C5B6D53}" presName="accentRepeatNode" presStyleLbl="solidAlignAcc1" presStyleIdx="6" presStyleCnt="8"/>
      <dgm:spPr/>
    </dgm:pt>
    <dgm:pt modelId="{0163BD28-442E-FE4B-A03B-242C56252CDC}" type="pres">
      <dgm:prSet presAssocID="{5196F997-F0FC-A147-916C-6023483B71A7}" presName="image4" presStyleCnt="0"/>
      <dgm:spPr/>
    </dgm:pt>
    <dgm:pt modelId="{5DD7E274-77DE-F345-BE27-DA9A3B85BD9C}" type="pres">
      <dgm:prSet presAssocID="{5196F997-F0FC-A147-916C-6023483B71A7}" presName="imageRepeatNode" presStyleLbl="alignAcc1" presStyleIdx="3" presStyleCnt="4"/>
      <dgm:spPr/>
      <dgm:t>
        <a:bodyPr/>
        <a:lstStyle/>
        <a:p>
          <a:endParaRPr lang="en-US"/>
        </a:p>
      </dgm:t>
    </dgm:pt>
    <dgm:pt modelId="{2FA0CA39-5EBF-E345-836E-00F75751FD29}" type="pres">
      <dgm:prSet presAssocID="{5196F997-F0FC-A147-916C-6023483B71A7}" presName="imageaccent4" presStyleCnt="0"/>
      <dgm:spPr/>
    </dgm:pt>
    <dgm:pt modelId="{F645223A-44C7-104D-8FA5-0143CE9418D9}" type="pres">
      <dgm:prSet presAssocID="{5196F997-F0FC-A147-916C-6023483B71A7}" presName="accentRepeatNode" presStyleLbl="solidAlignAcc1" presStyleIdx="7" presStyleCnt="8"/>
      <dgm:spPr/>
    </dgm:pt>
  </dgm:ptLst>
  <dgm:cxnLst>
    <dgm:cxn modelId="{98BBE4CF-816D-F142-8E2B-2C37607B4827}" type="presOf" srcId="{A83FA7F2-210F-954B-9257-B1AD93851BD4}" destId="{0179C891-0669-0B4C-AAC1-06453BFAE113}" srcOrd="0" destOrd="0" presId="urn:microsoft.com/office/officeart/2008/layout/HexagonCluster"/>
    <dgm:cxn modelId="{9A48D963-AB02-524C-ADF0-12667DBE54E4}" type="presOf" srcId="{AEA035B9-FE9A-1A4E-AA48-151CEA6A7A3F}" destId="{F0BF5E32-C721-EE42-9191-0EA7CA938200}" srcOrd="0" destOrd="0" presId="urn:microsoft.com/office/officeart/2008/layout/HexagonCluster"/>
    <dgm:cxn modelId="{6DE806A0-9FCD-4944-800E-C05336506780}" type="presOf" srcId="{5196F997-F0FC-A147-916C-6023483B71A7}" destId="{5DD7E274-77DE-F345-BE27-DA9A3B85BD9C}" srcOrd="0" destOrd="0" presId="urn:microsoft.com/office/officeart/2008/layout/HexagonCluster"/>
    <dgm:cxn modelId="{80197B1A-EDE9-4946-90BE-E2491E23C140}" srcId="{5A986CAD-C62A-1B4E-B818-9651C03EEF12}" destId="{81001151-3A81-2841-A16B-596D4C5B6D53}" srcOrd="3" destOrd="0" parTransId="{BA0404A3-3046-034E-81B7-743C5A24EB2B}" sibTransId="{5196F997-F0FC-A147-916C-6023483B71A7}"/>
    <dgm:cxn modelId="{4B82849E-60CF-F04C-9852-FF082B503003}" type="presOf" srcId="{C0B1E4D2-F53E-6646-B85D-7E97E60AC997}" destId="{6BBEDE52-EA3C-3448-8DF6-7E220904D04D}" srcOrd="0" destOrd="0" presId="urn:microsoft.com/office/officeart/2008/layout/HexagonCluster"/>
    <dgm:cxn modelId="{D2C36347-44D8-7647-82EA-63A381CD5849}" type="presOf" srcId="{B5A763FC-ED78-B644-A099-870BD823FFE2}" destId="{739644F4-AA02-594D-9307-E704714DE927}" srcOrd="0" destOrd="0" presId="urn:microsoft.com/office/officeart/2008/layout/HexagonCluster"/>
    <dgm:cxn modelId="{1002979C-9BCD-1C4D-82A5-3502A99B6CDB}" type="presOf" srcId="{ECE7CE00-C6B2-9E47-946F-5986010E2B31}" destId="{083050C7-3325-744F-ADC0-CEEF2246E8D1}" srcOrd="0" destOrd="0" presId="urn:microsoft.com/office/officeart/2008/layout/HexagonCluster"/>
    <dgm:cxn modelId="{C3228F23-9E05-764D-8987-78BEAFCF9860}" srcId="{5A986CAD-C62A-1B4E-B818-9651C03EEF12}" destId="{ECE7CE00-C6B2-9E47-946F-5986010E2B31}" srcOrd="0" destOrd="0" parTransId="{D517F981-2FAC-5A41-85F4-CBC5F6C2CC99}" sibTransId="{B5A763FC-ED78-B644-A099-870BD823FFE2}"/>
    <dgm:cxn modelId="{CD59A622-1E49-9947-A23B-81F42C19F982}" type="presOf" srcId="{5A986CAD-C62A-1B4E-B818-9651C03EEF12}" destId="{627F762E-439D-474A-B34F-DA3044FC781C}" srcOrd="0" destOrd="0" presId="urn:microsoft.com/office/officeart/2008/layout/HexagonCluster"/>
    <dgm:cxn modelId="{4AC790E2-9620-A346-A995-81CE68C5954E}" type="presOf" srcId="{1B071E8F-4129-6E47-9600-964DEC021932}" destId="{CC7129F7-3781-4A48-8279-2237A2D87A33}" srcOrd="0" destOrd="0" presId="urn:microsoft.com/office/officeart/2008/layout/HexagonCluster"/>
    <dgm:cxn modelId="{48AE1570-D2EA-424E-87C0-DFEC48871646}" srcId="{5A986CAD-C62A-1B4E-B818-9651C03EEF12}" destId="{1B071E8F-4129-6E47-9600-964DEC021932}" srcOrd="2" destOrd="0" parTransId="{157DD3A2-FE49-944A-A33A-7F137B4B34B0}" sibTransId="{A83FA7F2-210F-954B-9257-B1AD93851BD4}"/>
    <dgm:cxn modelId="{33D0D873-4F60-A843-B03C-6DD4BEEC39AA}" type="presOf" srcId="{81001151-3A81-2841-A16B-596D4C5B6D53}" destId="{B43CCD63-9922-254F-A260-B4D5E746B066}" srcOrd="0" destOrd="0" presId="urn:microsoft.com/office/officeart/2008/layout/HexagonCluster"/>
    <dgm:cxn modelId="{463046A8-5324-6A46-8380-A41D9FF68708}" srcId="{5A986CAD-C62A-1B4E-B818-9651C03EEF12}" destId="{AEA035B9-FE9A-1A4E-AA48-151CEA6A7A3F}" srcOrd="1" destOrd="0" parTransId="{E6E52CD6-4C87-694C-9CF9-10DA0B860E50}" sibTransId="{C0B1E4D2-F53E-6646-B85D-7E97E60AC997}"/>
    <dgm:cxn modelId="{09A544BF-969E-5441-8E2E-5E61DAF9DFB0}" type="presParOf" srcId="{627F762E-439D-474A-B34F-DA3044FC781C}" destId="{40F85A14-BA93-9B41-A4DC-5AF83CCE5C3C}" srcOrd="0" destOrd="0" presId="urn:microsoft.com/office/officeart/2008/layout/HexagonCluster"/>
    <dgm:cxn modelId="{9EB34FA6-DBCF-F643-9F65-74F52BA7A671}" type="presParOf" srcId="{40F85A14-BA93-9B41-A4DC-5AF83CCE5C3C}" destId="{083050C7-3325-744F-ADC0-CEEF2246E8D1}" srcOrd="0" destOrd="0" presId="urn:microsoft.com/office/officeart/2008/layout/HexagonCluster"/>
    <dgm:cxn modelId="{E2ABE687-3FFA-0648-A7A4-916E07A09235}" type="presParOf" srcId="{627F762E-439D-474A-B34F-DA3044FC781C}" destId="{CB4C5D06-5776-514C-A162-FAC12B6ABBEE}" srcOrd="1" destOrd="0" presId="urn:microsoft.com/office/officeart/2008/layout/HexagonCluster"/>
    <dgm:cxn modelId="{06E0095E-038D-2B4A-8427-DB6D1313379C}" type="presParOf" srcId="{CB4C5D06-5776-514C-A162-FAC12B6ABBEE}" destId="{E319FF08-3640-7C41-AFAE-41951D75A30A}" srcOrd="0" destOrd="0" presId="urn:microsoft.com/office/officeart/2008/layout/HexagonCluster"/>
    <dgm:cxn modelId="{420F2BED-BD31-344B-8CD8-7B296EC6F9FD}" type="presParOf" srcId="{627F762E-439D-474A-B34F-DA3044FC781C}" destId="{A6A74715-8D4F-1642-979E-0CDC8D28F566}" srcOrd="2" destOrd="0" presId="urn:microsoft.com/office/officeart/2008/layout/HexagonCluster"/>
    <dgm:cxn modelId="{7966A2AA-E6FD-E440-A165-4E38B5056D15}" type="presParOf" srcId="{A6A74715-8D4F-1642-979E-0CDC8D28F566}" destId="{739644F4-AA02-594D-9307-E704714DE927}" srcOrd="0" destOrd="0" presId="urn:microsoft.com/office/officeart/2008/layout/HexagonCluster"/>
    <dgm:cxn modelId="{A0EA1B7A-577D-3648-BA25-3BB978C66192}" type="presParOf" srcId="{627F762E-439D-474A-B34F-DA3044FC781C}" destId="{7FFE43E6-DB42-B34B-BC29-20C5F4A42696}" srcOrd="3" destOrd="0" presId="urn:microsoft.com/office/officeart/2008/layout/HexagonCluster"/>
    <dgm:cxn modelId="{03B2C56D-9208-9C4C-8890-09A0EF13BD76}" type="presParOf" srcId="{7FFE43E6-DB42-B34B-BC29-20C5F4A42696}" destId="{738CB406-3B93-4449-98FC-F3D06472A18D}" srcOrd="0" destOrd="0" presId="urn:microsoft.com/office/officeart/2008/layout/HexagonCluster"/>
    <dgm:cxn modelId="{24B0A44E-EBA1-6042-9C8C-164CC1E4E3BB}" type="presParOf" srcId="{627F762E-439D-474A-B34F-DA3044FC781C}" destId="{58CFE575-17BA-3143-A737-DB8560F12E9A}" srcOrd="4" destOrd="0" presId="urn:microsoft.com/office/officeart/2008/layout/HexagonCluster"/>
    <dgm:cxn modelId="{39A153BE-A797-4046-884C-24F5F623DC19}" type="presParOf" srcId="{58CFE575-17BA-3143-A737-DB8560F12E9A}" destId="{F0BF5E32-C721-EE42-9191-0EA7CA938200}" srcOrd="0" destOrd="0" presId="urn:microsoft.com/office/officeart/2008/layout/HexagonCluster"/>
    <dgm:cxn modelId="{2C842C6E-3340-DE41-822A-E5B5969329CC}" type="presParOf" srcId="{627F762E-439D-474A-B34F-DA3044FC781C}" destId="{D34F4187-2AF4-7D4E-92F3-736287E15DD2}" srcOrd="5" destOrd="0" presId="urn:microsoft.com/office/officeart/2008/layout/HexagonCluster"/>
    <dgm:cxn modelId="{52617092-FEF4-CC4F-B1A6-27047EE514BC}" type="presParOf" srcId="{D34F4187-2AF4-7D4E-92F3-736287E15DD2}" destId="{43BE9CEF-82B3-834D-BFF8-8143C677CF42}" srcOrd="0" destOrd="0" presId="urn:microsoft.com/office/officeart/2008/layout/HexagonCluster"/>
    <dgm:cxn modelId="{FA84E2F5-EC9F-1946-B7C1-7D8608EEE624}" type="presParOf" srcId="{627F762E-439D-474A-B34F-DA3044FC781C}" destId="{83EB3E6E-E535-EC40-A0B3-06D7919A96E0}" srcOrd="6" destOrd="0" presId="urn:microsoft.com/office/officeart/2008/layout/HexagonCluster"/>
    <dgm:cxn modelId="{967FB500-9B14-D440-AB13-8070A6B9ED2C}" type="presParOf" srcId="{83EB3E6E-E535-EC40-A0B3-06D7919A96E0}" destId="{6BBEDE52-EA3C-3448-8DF6-7E220904D04D}" srcOrd="0" destOrd="0" presId="urn:microsoft.com/office/officeart/2008/layout/HexagonCluster"/>
    <dgm:cxn modelId="{AB662A7C-E387-9E48-8E27-B743A7697FAD}" type="presParOf" srcId="{627F762E-439D-474A-B34F-DA3044FC781C}" destId="{2EA6CB45-246C-A344-AF49-6C70C085C151}" srcOrd="7" destOrd="0" presId="urn:microsoft.com/office/officeart/2008/layout/HexagonCluster"/>
    <dgm:cxn modelId="{2C90F99E-93B3-5E41-9203-AAE0730172EB}" type="presParOf" srcId="{2EA6CB45-246C-A344-AF49-6C70C085C151}" destId="{E4F8E320-BB90-9942-BAC9-1C324E16422A}" srcOrd="0" destOrd="0" presId="urn:microsoft.com/office/officeart/2008/layout/HexagonCluster"/>
    <dgm:cxn modelId="{37E3A2DE-BFD4-4243-9900-4DB7843AA930}" type="presParOf" srcId="{627F762E-439D-474A-B34F-DA3044FC781C}" destId="{B2773B16-AE95-834C-A1AD-B07C207D9469}" srcOrd="8" destOrd="0" presId="urn:microsoft.com/office/officeart/2008/layout/HexagonCluster"/>
    <dgm:cxn modelId="{0D387DE1-AD03-2948-964C-09EF5D914A8C}" type="presParOf" srcId="{B2773B16-AE95-834C-A1AD-B07C207D9469}" destId="{CC7129F7-3781-4A48-8279-2237A2D87A33}" srcOrd="0" destOrd="0" presId="urn:microsoft.com/office/officeart/2008/layout/HexagonCluster"/>
    <dgm:cxn modelId="{0F02C936-3DA0-1542-819B-765722A3FDAE}" type="presParOf" srcId="{627F762E-439D-474A-B34F-DA3044FC781C}" destId="{58B65A94-8FA5-6547-B963-58590A04AA04}" srcOrd="9" destOrd="0" presId="urn:microsoft.com/office/officeart/2008/layout/HexagonCluster"/>
    <dgm:cxn modelId="{C9785410-C49B-B54D-9C0F-81934D57B13C}" type="presParOf" srcId="{58B65A94-8FA5-6547-B963-58590A04AA04}" destId="{2A78B306-A450-6149-9D07-7D4BB05F30A1}" srcOrd="0" destOrd="0" presId="urn:microsoft.com/office/officeart/2008/layout/HexagonCluster"/>
    <dgm:cxn modelId="{5B45D6A0-2A8C-984E-A2BC-96CA478195AD}" type="presParOf" srcId="{627F762E-439D-474A-B34F-DA3044FC781C}" destId="{E6E56C55-0892-C04A-A4D7-DC43FA7D2730}" srcOrd="10" destOrd="0" presId="urn:microsoft.com/office/officeart/2008/layout/HexagonCluster"/>
    <dgm:cxn modelId="{2654FEBD-B01B-9248-8FF6-2ED9CF62DB3B}" type="presParOf" srcId="{E6E56C55-0892-C04A-A4D7-DC43FA7D2730}" destId="{0179C891-0669-0B4C-AAC1-06453BFAE113}" srcOrd="0" destOrd="0" presId="urn:microsoft.com/office/officeart/2008/layout/HexagonCluster"/>
    <dgm:cxn modelId="{1F2CB5C0-3F20-3242-AD2C-78A28F21385F}" type="presParOf" srcId="{627F762E-439D-474A-B34F-DA3044FC781C}" destId="{1AAF28F2-0FF6-AA4C-A5E9-827A164C6FD3}" srcOrd="11" destOrd="0" presId="urn:microsoft.com/office/officeart/2008/layout/HexagonCluster"/>
    <dgm:cxn modelId="{DC8F3AC9-A98D-BC41-85AF-581EDEBD0C5A}" type="presParOf" srcId="{1AAF28F2-0FF6-AA4C-A5E9-827A164C6FD3}" destId="{D3D1BFBB-ABD4-2741-8C7D-16A9F15640B6}" srcOrd="0" destOrd="0" presId="urn:microsoft.com/office/officeart/2008/layout/HexagonCluster"/>
    <dgm:cxn modelId="{D5D46F91-40E0-BA4D-8F70-AD85D1199168}" type="presParOf" srcId="{627F762E-439D-474A-B34F-DA3044FC781C}" destId="{D9045EE2-9620-5747-81FF-FF4CEE0169DD}" srcOrd="12" destOrd="0" presId="urn:microsoft.com/office/officeart/2008/layout/HexagonCluster"/>
    <dgm:cxn modelId="{2AA25F1B-4E01-B84E-8AFA-C89845A5008F}" type="presParOf" srcId="{D9045EE2-9620-5747-81FF-FF4CEE0169DD}" destId="{B43CCD63-9922-254F-A260-B4D5E746B066}" srcOrd="0" destOrd="0" presId="urn:microsoft.com/office/officeart/2008/layout/HexagonCluster"/>
    <dgm:cxn modelId="{C1E08FF9-534F-AF4F-BFC9-1E9681139003}" type="presParOf" srcId="{627F762E-439D-474A-B34F-DA3044FC781C}" destId="{EB001640-41C6-534F-8215-466B4012BB81}" srcOrd="13" destOrd="0" presId="urn:microsoft.com/office/officeart/2008/layout/HexagonCluster"/>
    <dgm:cxn modelId="{6E6A08CD-6256-9643-B7C3-3BBEA220FBB2}" type="presParOf" srcId="{EB001640-41C6-534F-8215-466B4012BB81}" destId="{078B7F88-E5A9-E64F-B969-E3F8A534F97F}" srcOrd="0" destOrd="0" presId="urn:microsoft.com/office/officeart/2008/layout/HexagonCluster"/>
    <dgm:cxn modelId="{D450FDF7-F09C-B84D-987A-BF8AB4036EEF}" type="presParOf" srcId="{627F762E-439D-474A-B34F-DA3044FC781C}" destId="{0163BD28-442E-FE4B-A03B-242C56252CDC}" srcOrd="14" destOrd="0" presId="urn:microsoft.com/office/officeart/2008/layout/HexagonCluster"/>
    <dgm:cxn modelId="{B1A4C3FA-92D7-2143-838D-3331CFF4C6B1}" type="presParOf" srcId="{0163BD28-442E-FE4B-A03B-242C56252CDC}" destId="{5DD7E274-77DE-F345-BE27-DA9A3B85BD9C}" srcOrd="0" destOrd="0" presId="urn:microsoft.com/office/officeart/2008/layout/HexagonCluster"/>
    <dgm:cxn modelId="{DFD9B37E-1D20-5F4E-9B9A-2223DA532E05}" type="presParOf" srcId="{627F762E-439D-474A-B34F-DA3044FC781C}" destId="{2FA0CA39-5EBF-E345-836E-00F75751FD29}" srcOrd="15" destOrd="0" presId="urn:microsoft.com/office/officeart/2008/layout/HexagonCluster"/>
    <dgm:cxn modelId="{FB1EFD72-2BEF-C84F-9A4C-C6CBDBC6AAA7}" type="presParOf" srcId="{2FA0CA39-5EBF-E345-836E-00F75751FD29}" destId="{F645223A-44C7-104D-8FA5-0143CE9418D9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3050C7-3325-744F-ADC0-CEEF2246E8D1}">
      <dsp:nvSpPr>
        <dsp:cNvPr id="0" name=""/>
        <dsp:cNvSpPr/>
      </dsp:nvSpPr>
      <dsp:spPr>
        <a:xfrm>
          <a:off x="1585843" y="2952591"/>
          <a:ext cx="1868119" cy="1603564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tx1"/>
              </a:solidFill>
            </a:rPr>
            <a:t>Seismic Data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1875150" y="3200928"/>
        <a:ext cx="1289505" cy="1106890"/>
      </dsp:txXfrm>
    </dsp:sp>
    <dsp:sp modelId="{E319FF08-3640-7C41-AFAE-41951D75A30A}">
      <dsp:nvSpPr>
        <dsp:cNvPr id="0" name=""/>
        <dsp:cNvSpPr/>
      </dsp:nvSpPr>
      <dsp:spPr>
        <a:xfrm>
          <a:off x="1644274" y="3661192"/>
          <a:ext cx="218084" cy="18805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9644F4-AA02-594D-9307-E704714DE927}">
      <dsp:nvSpPr>
        <dsp:cNvPr id="0" name=""/>
        <dsp:cNvSpPr/>
      </dsp:nvSpPr>
      <dsp:spPr>
        <a:xfrm>
          <a:off x="0" y="2080922"/>
          <a:ext cx="1868119" cy="1603564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8CB406-3B93-4449-98FC-F3D06472A18D}">
      <dsp:nvSpPr>
        <dsp:cNvPr id="0" name=""/>
        <dsp:cNvSpPr/>
      </dsp:nvSpPr>
      <dsp:spPr>
        <a:xfrm>
          <a:off x="1264889" y="3462123"/>
          <a:ext cx="218084" cy="18805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110220"/>
              <a:satOff val="-2274"/>
              <a:lumOff val="-212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BF5E32-C721-EE42-9191-0EA7CA938200}">
      <dsp:nvSpPr>
        <dsp:cNvPr id="0" name=""/>
        <dsp:cNvSpPr/>
      </dsp:nvSpPr>
      <dsp:spPr>
        <a:xfrm>
          <a:off x="3170041" y="2068639"/>
          <a:ext cx="1868119" cy="1603564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-257181"/>
                <a:satOff val="-5305"/>
                <a:lumOff val="-4967"/>
                <a:alphaOff val="0"/>
                <a:shade val="70000"/>
                <a:satMod val="150000"/>
              </a:schemeClr>
            </a:gs>
            <a:gs pos="34000">
              <a:schemeClr val="accent2">
                <a:hueOff val="-257181"/>
                <a:satOff val="-5305"/>
                <a:lumOff val="-4967"/>
                <a:alphaOff val="0"/>
                <a:shade val="70000"/>
                <a:satMod val="140000"/>
              </a:schemeClr>
            </a:gs>
            <a:gs pos="70000">
              <a:schemeClr val="accent2">
                <a:hueOff val="-257181"/>
                <a:satOff val="-5305"/>
                <a:lumOff val="-4967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2">
                <a:hueOff val="-257181"/>
                <a:satOff val="-5305"/>
                <a:lumOff val="-4967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2">
              <a:hueOff val="-257181"/>
              <a:satOff val="-5305"/>
              <a:lumOff val="-4967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tx1"/>
              </a:solidFill>
            </a:rPr>
            <a:t>Inventory control and management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3459348" y="2316976"/>
        <a:ext cx="1289505" cy="1106890"/>
      </dsp:txXfrm>
    </dsp:sp>
    <dsp:sp modelId="{43BE9CEF-82B3-834D-BFF8-8143C677CF42}">
      <dsp:nvSpPr>
        <dsp:cNvPr id="0" name=""/>
        <dsp:cNvSpPr/>
      </dsp:nvSpPr>
      <dsp:spPr>
        <a:xfrm>
          <a:off x="4449744" y="3448146"/>
          <a:ext cx="218084" cy="18805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220441"/>
              <a:satOff val="-4547"/>
              <a:lumOff val="-425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BEDE52-EA3C-3448-8DF6-7E220904D04D}">
      <dsp:nvSpPr>
        <dsp:cNvPr id="0" name=""/>
        <dsp:cNvSpPr/>
      </dsp:nvSpPr>
      <dsp:spPr>
        <a:xfrm>
          <a:off x="4762469" y="2950049"/>
          <a:ext cx="1868119" cy="1603564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9525" cap="flat" cmpd="sng" algn="ctr">
          <a:solidFill>
            <a:schemeClr val="accent2">
              <a:hueOff val="-257181"/>
              <a:satOff val="-5305"/>
              <a:lumOff val="-496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F8E320-BB90-9942-BAC9-1C324E16422A}">
      <dsp:nvSpPr>
        <dsp:cNvPr id="0" name=""/>
        <dsp:cNvSpPr/>
      </dsp:nvSpPr>
      <dsp:spPr>
        <a:xfrm>
          <a:off x="4805263" y="3668392"/>
          <a:ext cx="218084" cy="18805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330661"/>
              <a:satOff val="-6821"/>
              <a:lumOff val="-638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7129F7-3781-4A48-8279-2237A2D87A33}">
      <dsp:nvSpPr>
        <dsp:cNvPr id="0" name=""/>
        <dsp:cNvSpPr/>
      </dsp:nvSpPr>
      <dsp:spPr>
        <a:xfrm>
          <a:off x="1585843" y="1204595"/>
          <a:ext cx="1868119" cy="1603564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-514361"/>
                <a:satOff val="-10610"/>
                <a:lumOff val="-9935"/>
                <a:alphaOff val="0"/>
                <a:shade val="70000"/>
                <a:satMod val="150000"/>
              </a:schemeClr>
            </a:gs>
            <a:gs pos="34000">
              <a:schemeClr val="accent2">
                <a:hueOff val="-514361"/>
                <a:satOff val="-10610"/>
                <a:lumOff val="-9935"/>
                <a:alphaOff val="0"/>
                <a:shade val="70000"/>
                <a:satMod val="140000"/>
              </a:schemeClr>
            </a:gs>
            <a:gs pos="70000">
              <a:schemeClr val="accent2">
                <a:hueOff val="-514361"/>
                <a:satOff val="-10610"/>
                <a:lumOff val="-9935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2">
                <a:hueOff val="-514361"/>
                <a:satOff val="-10610"/>
                <a:lumOff val="-9935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2">
              <a:hueOff val="-514361"/>
              <a:satOff val="-10610"/>
              <a:lumOff val="-9935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tx1"/>
              </a:solidFill>
            </a:rPr>
            <a:t>Production forecasting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1875150" y="1452932"/>
        <a:ext cx="1289505" cy="1106890"/>
      </dsp:txXfrm>
    </dsp:sp>
    <dsp:sp modelId="{2A78B306-A450-6149-9D07-7D4BB05F30A1}">
      <dsp:nvSpPr>
        <dsp:cNvPr id="0" name=""/>
        <dsp:cNvSpPr/>
      </dsp:nvSpPr>
      <dsp:spPr>
        <a:xfrm>
          <a:off x="2857317" y="1237632"/>
          <a:ext cx="218084" cy="18805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440881"/>
              <a:satOff val="-9094"/>
              <a:lumOff val="-851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79C891-0669-0B4C-AAC1-06453BFAE113}">
      <dsp:nvSpPr>
        <dsp:cNvPr id="0" name=""/>
        <dsp:cNvSpPr/>
      </dsp:nvSpPr>
      <dsp:spPr>
        <a:xfrm>
          <a:off x="3170041" y="320643"/>
          <a:ext cx="1868119" cy="1603564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9525" cap="flat" cmpd="sng" algn="ctr">
          <a:solidFill>
            <a:schemeClr val="accent2">
              <a:hueOff val="-514361"/>
              <a:satOff val="-10610"/>
              <a:lumOff val="-993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D1BFBB-ABD4-2741-8C7D-16A9F15640B6}">
      <dsp:nvSpPr>
        <dsp:cNvPr id="0" name=""/>
        <dsp:cNvSpPr/>
      </dsp:nvSpPr>
      <dsp:spPr>
        <a:xfrm>
          <a:off x="3212835" y="1031362"/>
          <a:ext cx="218084" cy="18805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551101"/>
              <a:satOff val="-11368"/>
              <a:lumOff val="-1064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3CCD63-9922-254F-A260-B4D5E746B066}">
      <dsp:nvSpPr>
        <dsp:cNvPr id="0" name=""/>
        <dsp:cNvSpPr/>
      </dsp:nvSpPr>
      <dsp:spPr>
        <a:xfrm>
          <a:off x="4762469" y="1202054"/>
          <a:ext cx="1868119" cy="1603564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-771542"/>
                <a:satOff val="-15915"/>
                <a:lumOff val="-14902"/>
                <a:alphaOff val="0"/>
                <a:shade val="70000"/>
                <a:satMod val="150000"/>
              </a:schemeClr>
            </a:gs>
            <a:gs pos="34000">
              <a:schemeClr val="accent2">
                <a:hueOff val="-771542"/>
                <a:satOff val="-15915"/>
                <a:lumOff val="-14902"/>
                <a:alphaOff val="0"/>
                <a:shade val="70000"/>
                <a:satMod val="140000"/>
              </a:schemeClr>
            </a:gs>
            <a:gs pos="70000">
              <a:schemeClr val="accent2">
                <a:hueOff val="-771542"/>
                <a:satOff val="-15915"/>
                <a:lumOff val="-14902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2">
                <a:hueOff val="-771542"/>
                <a:satOff val="-15915"/>
                <a:lumOff val="-14902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2">
              <a:hueOff val="-771542"/>
              <a:satOff val="-15915"/>
              <a:lumOff val="-14902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tx1"/>
              </a:solidFill>
            </a:rPr>
            <a:t>Transport, Refining, distribution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5051776" y="1450391"/>
        <a:ext cx="1289505" cy="1106890"/>
      </dsp:txXfrm>
    </dsp:sp>
    <dsp:sp modelId="{078B7F88-E5A9-E64F-B969-E3F8A534F97F}">
      <dsp:nvSpPr>
        <dsp:cNvPr id="0" name=""/>
        <dsp:cNvSpPr/>
      </dsp:nvSpPr>
      <dsp:spPr>
        <a:xfrm>
          <a:off x="6368887" y="1909808"/>
          <a:ext cx="218084" cy="18805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661322"/>
              <a:satOff val="-13641"/>
              <a:lumOff val="-127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D7E274-77DE-F345-BE27-DA9A3B85BD9C}">
      <dsp:nvSpPr>
        <dsp:cNvPr id="0" name=""/>
        <dsp:cNvSpPr/>
      </dsp:nvSpPr>
      <dsp:spPr>
        <a:xfrm>
          <a:off x="6361480" y="2083464"/>
          <a:ext cx="1868119" cy="1603564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9525" cap="flat" cmpd="sng" algn="ctr">
          <a:solidFill>
            <a:schemeClr val="accent2">
              <a:hueOff val="-771542"/>
              <a:satOff val="-15915"/>
              <a:lumOff val="-1490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45223A-44C7-104D-8FA5-0143CE9418D9}">
      <dsp:nvSpPr>
        <dsp:cNvPr id="0" name=""/>
        <dsp:cNvSpPr/>
      </dsp:nvSpPr>
      <dsp:spPr>
        <a:xfrm>
          <a:off x="6738396" y="2111842"/>
          <a:ext cx="218084" cy="18805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771542"/>
              <a:satOff val="-15915"/>
              <a:lumOff val="-1490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549136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j-lt"/>
        <a:ea typeface="+mj-ea"/>
        <a:cs typeface="+mj-cs"/>
        <a:sym typeface="Calibri"/>
      </a:defRPr>
    </a:lvl1pPr>
    <a:lvl2pPr indent="228600" defTabSz="457200" latinLnBrk="0">
      <a:defRPr sz="1200">
        <a:latin typeface="+mj-lt"/>
        <a:ea typeface="+mj-ea"/>
        <a:cs typeface="+mj-cs"/>
        <a:sym typeface="Calibri"/>
      </a:defRPr>
    </a:lvl2pPr>
    <a:lvl3pPr indent="457200" defTabSz="457200" latinLnBrk="0">
      <a:defRPr sz="1200">
        <a:latin typeface="+mj-lt"/>
        <a:ea typeface="+mj-ea"/>
        <a:cs typeface="+mj-cs"/>
        <a:sym typeface="Calibri"/>
      </a:defRPr>
    </a:lvl3pPr>
    <a:lvl4pPr indent="685800" defTabSz="457200" latinLnBrk="0">
      <a:defRPr sz="1200">
        <a:latin typeface="+mj-lt"/>
        <a:ea typeface="+mj-ea"/>
        <a:cs typeface="+mj-cs"/>
        <a:sym typeface="Calibri"/>
      </a:defRPr>
    </a:lvl4pPr>
    <a:lvl5pPr indent="914400" defTabSz="457200" latinLnBrk="0">
      <a:defRPr sz="1200">
        <a:latin typeface="+mj-lt"/>
        <a:ea typeface="+mj-ea"/>
        <a:cs typeface="+mj-cs"/>
        <a:sym typeface="Calibri"/>
      </a:defRPr>
    </a:lvl5pPr>
    <a:lvl6pPr indent="1143000" defTabSz="457200" latinLnBrk="0">
      <a:defRPr sz="1200">
        <a:latin typeface="+mj-lt"/>
        <a:ea typeface="+mj-ea"/>
        <a:cs typeface="+mj-cs"/>
        <a:sym typeface="Calibri"/>
      </a:defRPr>
    </a:lvl6pPr>
    <a:lvl7pPr indent="1371600" defTabSz="457200" latinLnBrk="0">
      <a:defRPr sz="1200">
        <a:latin typeface="+mj-lt"/>
        <a:ea typeface="+mj-ea"/>
        <a:cs typeface="+mj-cs"/>
        <a:sym typeface="Calibri"/>
      </a:defRPr>
    </a:lvl7pPr>
    <a:lvl8pPr indent="1600200" defTabSz="457200" latinLnBrk="0">
      <a:defRPr sz="1200">
        <a:latin typeface="+mj-lt"/>
        <a:ea typeface="+mj-ea"/>
        <a:cs typeface="+mj-cs"/>
        <a:sym typeface="Calibri"/>
      </a:defRPr>
    </a:lvl8pPr>
    <a:lvl9pPr indent="1828800" defTabSz="4572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2" name="Shape 13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wearable device market is on the rise. </a:t>
            </a:r>
          </a:p>
          <a:p>
            <a:r>
              <a:t>It’s reported that by next year will be  moving from a 8B market to a 11B market.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5" name="Shape 14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Companies have started looking at wearable technology as a way to track and enhance corporate wellness. Hoping to reduce the cost of sick days,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7" name="Shape 17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/>
            </a:r>
            <a:br/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0" name="Shape 21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and we have been noticed by our peers and other media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Wednesday, March 9, 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Wednesday, March 9, 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Wednesday, March 9, 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Wednesday, March 9, 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Wednesday, March 9, 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Wednesday, March 9, 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Wednesday, March 9, 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Wednesday, March 9, 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Wednesday, March 9, 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Wednesday, March 9, 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Wednesday, March 9, 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Wednesday, March 9, 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rick@vivametrica.com" TargetMode="External"/><Relationship Id="rId4" Type="http://schemas.openxmlformats.org/officeDocument/2006/relationships/hyperlink" Target="mailto:Christy@vivametrica.com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Relationship Id="rId11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2.png"/><Relationship Id="rId1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9.png"/><Relationship Id="rId9" Type="http://schemas.openxmlformats.org/officeDocument/2006/relationships/image" Target="../media/image50.png"/><Relationship Id="rId10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Geo Sensors - Human Sensors</a:t>
            </a:r>
            <a:br>
              <a:rPr lang="en-US" dirty="0" smtClean="0"/>
            </a:br>
            <a:r>
              <a:rPr lang="en-US" dirty="0" smtClean="0"/>
              <a:t>Or Just Sensors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Rick Hu, MD,FRCSC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CEO/Founder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Vivametrica 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sz="2400" dirty="0" err="1" smtClean="0">
                <a:solidFill>
                  <a:srgbClr val="000000"/>
                </a:solidFill>
              </a:rPr>
              <a:t>Rick@vivametrica.com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743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/>
          <p:nvPr/>
        </p:nvSpPr>
        <p:spPr>
          <a:xfrm>
            <a:off x="456304" y="1301812"/>
            <a:ext cx="8229602" cy="1"/>
          </a:xfrm>
          <a:prstGeom prst="line">
            <a:avLst/>
          </a:prstGeom>
          <a:ln w="57150">
            <a:solidFill>
              <a:srgbClr val="42A5FF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77" name="Shape 277"/>
          <p:cNvSpPr/>
          <p:nvPr/>
        </p:nvSpPr>
        <p:spPr>
          <a:xfrm>
            <a:off x="456304" y="256984"/>
            <a:ext cx="8229601" cy="11658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ctr">
              <a:lnSpc>
                <a:spcPct val="80000"/>
              </a:lnSpc>
              <a:defRPr sz="4000"/>
            </a:lvl1pPr>
          </a:lstStyle>
          <a:p>
            <a:r>
              <a:t>Analysis of Activity Based on Geographical Location </a:t>
            </a:r>
          </a:p>
        </p:txBody>
      </p:sp>
      <p:pic>
        <p:nvPicPr>
          <p:cNvPr id="278" name="image48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0249" y="1419411"/>
            <a:ext cx="8028473" cy="51441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/>
          <p:nvPr/>
        </p:nvSpPr>
        <p:spPr>
          <a:xfrm>
            <a:off x="456304" y="1301812"/>
            <a:ext cx="8229602" cy="1"/>
          </a:xfrm>
          <a:prstGeom prst="line">
            <a:avLst/>
          </a:prstGeom>
          <a:ln w="57150">
            <a:solidFill>
              <a:srgbClr val="42A5FF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81" name="Shape 281"/>
          <p:cNvSpPr/>
          <p:nvPr/>
        </p:nvSpPr>
        <p:spPr>
          <a:xfrm>
            <a:off x="456304" y="470344"/>
            <a:ext cx="8229601" cy="739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lnSpcReduction="10000"/>
          </a:bodyPr>
          <a:lstStyle>
            <a:lvl1pPr algn="ctr">
              <a:defRPr sz="4400"/>
            </a:lvl1pPr>
          </a:lstStyle>
          <a:p>
            <a:r>
              <a:t>Data Visualization</a:t>
            </a:r>
          </a:p>
        </p:txBody>
      </p:sp>
      <p:pic>
        <p:nvPicPr>
          <p:cNvPr id="282" name="image49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09178"/>
            <a:ext cx="9144000" cy="52174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/>
          <p:nvPr/>
        </p:nvSpPr>
        <p:spPr>
          <a:xfrm>
            <a:off x="456304" y="1433614"/>
            <a:ext cx="8229602" cy="1"/>
          </a:xfrm>
          <a:prstGeom prst="line">
            <a:avLst/>
          </a:prstGeom>
          <a:ln w="57150">
            <a:solidFill>
              <a:srgbClr val="42A5FF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73" name="Shape 273"/>
          <p:cNvSpPr/>
          <p:nvPr/>
        </p:nvSpPr>
        <p:spPr>
          <a:xfrm>
            <a:off x="456304" y="146493"/>
            <a:ext cx="8229601" cy="1386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lnSpcReduction="10000"/>
          </a:bodyPr>
          <a:lstStyle>
            <a:lvl1pPr algn="ctr">
              <a:defRPr sz="4400"/>
            </a:lvl1pPr>
          </a:lstStyle>
          <a:p>
            <a:r>
              <a:rPr dirty="0"/>
              <a:t>Comparison of Analytics Adoption </a:t>
            </a:r>
          </a:p>
        </p:txBody>
      </p:sp>
      <p:pic>
        <p:nvPicPr>
          <p:cNvPr id="274" name="image47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304" y="1688792"/>
            <a:ext cx="8276759" cy="51692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image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425" y="819150"/>
            <a:ext cx="6537325" cy="2560639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Shape 119"/>
          <p:cNvSpPr>
            <a:spLocks noGrp="1"/>
          </p:cNvSpPr>
          <p:nvPr>
            <p:ph type="sldNum" sz="quarter" idx="12"/>
          </p:nvPr>
        </p:nvSpPr>
        <p:spPr>
          <a:xfrm>
            <a:off x="8559799" y="6452505"/>
            <a:ext cx="127001" cy="17281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62500" lnSpcReduction="20000"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13</a:t>
            </a:fld>
            <a:endParaRPr/>
          </a:p>
        </p:txBody>
      </p:sp>
      <p:sp>
        <p:nvSpPr>
          <p:cNvPr id="120" name="Shape 120"/>
          <p:cNvSpPr>
            <a:spLocks noGrp="1"/>
          </p:cNvSpPr>
          <p:nvPr>
            <p:ph type="body" sz="quarter" idx="4294967295"/>
          </p:nvPr>
        </p:nvSpPr>
        <p:spPr>
          <a:xfrm>
            <a:off x="2743200" y="2770188"/>
            <a:ext cx="6400800" cy="503237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0" indent="0" algn="ctr">
              <a:spcBef>
                <a:spcPts val="600"/>
              </a:spcBef>
              <a:buClr>
                <a:srgbClr val="376092"/>
              </a:buClr>
              <a:buSzPct val="25000"/>
              <a:defRPr sz="2800">
                <a:latin typeface="Raleway"/>
                <a:ea typeface="Raleway"/>
                <a:cs typeface="Raleway"/>
                <a:sym typeface="Raleway"/>
              </a:defRPr>
            </a:pPr>
            <a:r>
              <a:t>Life happens : </a:t>
            </a:r>
            <a:r>
              <a:rPr>
                <a:solidFill>
                  <a:srgbClr val="1CAEE1"/>
                </a:solidFill>
              </a:rPr>
              <a:t>Analyze</a:t>
            </a:r>
            <a:r>
              <a:t> it</a:t>
            </a:r>
          </a:p>
        </p:txBody>
      </p:sp>
      <p:sp>
        <p:nvSpPr>
          <p:cNvPr id="121" name="Shape 121"/>
          <p:cNvSpPr/>
          <p:nvPr/>
        </p:nvSpPr>
        <p:spPr>
          <a:xfrm>
            <a:off x="796925" y="5432425"/>
            <a:ext cx="3489325" cy="1107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400">
                <a:latin typeface="Raleway"/>
                <a:ea typeface="Raleway"/>
                <a:cs typeface="Raleway"/>
                <a:sym typeface="Raleway"/>
              </a:defRPr>
            </a:pPr>
            <a:r>
              <a:t>Rick Hu, MD CEO/Founder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defRPr sz="1400">
                <a:latin typeface="Raleway"/>
                <a:ea typeface="Raleway"/>
                <a:cs typeface="Raleway"/>
                <a:sym typeface="Raleway"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rick@vivametrica.com</a:t>
            </a:r>
          </a:p>
          <a:p>
            <a:pPr>
              <a:defRPr sz="1400">
                <a:latin typeface="Raleway"/>
                <a:ea typeface="Raleway"/>
                <a:cs typeface="Raleway"/>
                <a:sym typeface="Raleway"/>
              </a:defRPr>
            </a:pPr>
            <a:r>
              <a:t>Christy Lane, PhD COO/Co-Founder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defRPr sz="1400">
                <a:latin typeface="Raleway"/>
                <a:ea typeface="Raleway"/>
                <a:cs typeface="Raleway"/>
                <a:sym typeface="Raleway"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/>
              </a:rPr>
              <a:t>Christy@vivametrica.com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 spd="fast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image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036" y="2336800"/>
            <a:ext cx="5405694" cy="3505023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Shape 1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>
                <a:solidFill>
                  <a:srgbClr val="000000"/>
                </a:solidFill>
              </a:rPr>
              <a:t>Wearable Tech Landscape</a:t>
            </a:r>
          </a:p>
        </p:txBody>
      </p:sp>
      <p:sp>
        <p:nvSpPr>
          <p:cNvPr id="126" name="Shape 126"/>
          <p:cNvSpPr>
            <a:spLocks noGrp="1"/>
          </p:cNvSpPr>
          <p:nvPr>
            <p:ph type="sldNum" sz="quarter" idx="12"/>
          </p:nvPr>
        </p:nvSpPr>
        <p:spPr>
          <a:xfrm>
            <a:off x="8502739" y="6404292"/>
            <a:ext cx="184061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92500" lnSpcReduction="20000"/>
          </a:bodyPr>
          <a:lstStyle/>
          <a:p>
            <a:fld id="{86CB4B4D-7CA3-9044-876B-883B54F8677D}" type="slidenum">
              <a:t>14</a:t>
            </a:fld>
            <a:endParaRPr/>
          </a:p>
        </p:txBody>
      </p:sp>
      <p:sp>
        <p:nvSpPr>
          <p:cNvPr id="125" name="Shape 125"/>
          <p:cNvSpPr/>
          <p:nvPr/>
        </p:nvSpPr>
        <p:spPr>
          <a:xfrm>
            <a:off x="457200" y="6404292"/>
            <a:ext cx="2133600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r>
              <a:t>2016-02</a:t>
            </a:r>
          </a:p>
        </p:txBody>
      </p:sp>
      <p:pic>
        <p:nvPicPr>
          <p:cNvPr id="127" name="image3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9715" y="1639709"/>
            <a:ext cx="4126971" cy="2595563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Shape 128"/>
          <p:cNvSpPr/>
          <p:nvPr/>
        </p:nvSpPr>
        <p:spPr>
          <a:xfrm>
            <a:off x="4806207" y="1736636"/>
            <a:ext cx="1782922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/>
            </a:pPr>
            <a:r>
              <a:t>2016 – $8 B</a:t>
            </a:r>
          </a:p>
          <a:p>
            <a:pPr>
              <a:defRPr sz="2400"/>
            </a:pPr>
            <a:endParaRPr/>
          </a:p>
          <a:p>
            <a:pPr>
              <a:defRPr sz="2400"/>
            </a:pPr>
            <a:r>
              <a:t>2017 - $11 B</a:t>
            </a:r>
          </a:p>
        </p:txBody>
      </p:sp>
      <p:sp>
        <p:nvSpPr>
          <p:cNvPr id="129" name="Shape 129"/>
          <p:cNvSpPr/>
          <p:nvPr/>
        </p:nvSpPr>
        <p:spPr>
          <a:xfrm>
            <a:off x="4025900" y="5092699"/>
            <a:ext cx="1653069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/>
            </a:lvl1pPr>
          </a:lstStyle>
          <a:p>
            <a:r>
              <a:t>2013 - $18.8B</a:t>
            </a:r>
          </a:p>
        </p:txBody>
      </p:sp>
      <p:sp>
        <p:nvSpPr>
          <p:cNvPr id="130" name="Shape 130"/>
          <p:cNvSpPr/>
          <p:nvPr/>
        </p:nvSpPr>
        <p:spPr>
          <a:xfrm>
            <a:off x="457200" y="1303337"/>
            <a:ext cx="8229601" cy="1"/>
          </a:xfrm>
          <a:prstGeom prst="line">
            <a:avLst/>
          </a:prstGeom>
          <a:ln w="57150">
            <a:solidFill>
              <a:srgbClr val="42A5FF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 txBox="1">
            <a:spLocks noGrp="1"/>
          </p:cNvSpPr>
          <p:nvPr>
            <p:ph type="title"/>
          </p:nvPr>
        </p:nvSpPr>
        <p:spPr>
          <a:xfrm>
            <a:off x="457200" y="92075"/>
            <a:ext cx="8229600" cy="1508125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4000" dirty="0">
                <a:solidFill>
                  <a:srgbClr val="000000"/>
                </a:solidFill>
                <a:cs typeface="Raleway" charset="0"/>
              </a:rPr>
              <a:t>Absenteeism and Disability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05250"/>
            <a:ext cx="8229600" cy="3654425"/>
          </a:xfrm>
        </p:spPr>
        <p:txBody>
          <a:bodyPr>
            <a:normAutofit/>
          </a:bodyPr>
          <a:lstStyle/>
          <a:p>
            <a:pPr marL="0" indent="0">
              <a:buFont typeface="Arial"/>
              <a:buNone/>
              <a:defRPr/>
            </a:pPr>
            <a:endParaRPr lang="en-US" sz="2400" baseline="30000" dirty="0" smtClean="0">
              <a:cs typeface="Helvetica"/>
            </a:endParaRPr>
          </a:p>
          <a:p>
            <a:pPr>
              <a:defRPr/>
            </a:pPr>
            <a:r>
              <a:rPr lang="en-US" sz="2400" dirty="0" smtClean="0">
                <a:cs typeface="Raleway"/>
              </a:rPr>
              <a:t>There was a 27% increase in long-term disability costs over just a two year period, with an emphasis on mental health claims and inability to cope with increased productivity demands</a:t>
            </a:r>
            <a:r>
              <a:rPr lang="en-US" sz="2400" baseline="30000" dirty="0" smtClean="0">
                <a:cs typeface="Raleway"/>
              </a:rPr>
              <a:t>2</a:t>
            </a:r>
            <a:endParaRPr lang="en-US" sz="2400" baseline="30000" dirty="0">
              <a:cs typeface="Raleway"/>
            </a:endParaRPr>
          </a:p>
        </p:txBody>
      </p:sp>
      <p:sp>
        <p:nvSpPr>
          <p:cNvPr id="4" name="Oval 3"/>
          <p:cNvSpPr/>
          <p:nvPr/>
        </p:nvSpPr>
        <p:spPr>
          <a:xfrm>
            <a:off x="777875" y="1600200"/>
            <a:ext cx="2332038" cy="2390775"/>
          </a:xfrm>
          <a:prstGeom prst="ellipse">
            <a:avLst/>
          </a:prstGeom>
          <a:solidFill>
            <a:srgbClr val="2792C2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Stress Related Absenteeism</a:t>
            </a:r>
          </a:p>
        </p:txBody>
      </p:sp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3379788" y="1600200"/>
            <a:ext cx="5105400" cy="222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9pPr>
          </a:lstStyle>
          <a:p>
            <a:pPr eaLnBrk="1" hangingPunct="1"/>
            <a:r>
              <a:rPr lang="en-US" sz="3200" dirty="0">
                <a:latin typeface="+mn-lt"/>
                <a:cs typeface="Raleway" charset="0"/>
              </a:rPr>
              <a:t>$3600 per US Worker/year</a:t>
            </a:r>
            <a:r>
              <a:rPr lang="en-US" sz="3200" baseline="30000" dirty="0">
                <a:latin typeface="+mn-lt"/>
                <a:cs typeface="Raleway" charset="0"/>
              </a:rPr>
              <a:t> (Circadian Report)</a:t>
            </a:r>
          </a:p>
          <a:p>
            <a:pPr eaLnBrk="1" hangingPunct="1"/>
            <a:endParaRPr lang="en-US" sz="3200" baseline="30000" dirty="0">
              <a:latin typeface="+mn-lt"/>
              <a:cs typeface="Raleway" charset="0"/>
            </a:endParaRPr>
          </a:p>
          <a:p>
            <a:pPr eaLnBrk="1" hangingPunct="1"/>
            <a:r>
              <a:rPr lang="en-US" sz="3200" dirty="0">
                <a:latin typeface="+mn-lt"/>
                <a:cs typeface="Raleway" charset="0"/>
              </a:rPr>
              <a:t>$84 B annual US lost productivity </a:t>
            </a:r>
            <a:r>
              <a:rPr lang="en-US" sz="2400" baseline="30000" dirty="0" smtClean="0">
                <a:latin typeface="+mn-lt"/>
                <a:cs typeface="Raleway" charset="0"/>
              </a:rPr>
              <a:t>(Gallup</a:t>
            </a:r>
            <a:r>
              <a:rPr lang="en-US" sz="2400" dirty="0" smtClean="0">
                <a:latin typeface="+mn-lt"/>
                <a:cs typeface="Raleway" charset="0"/>
              </a:rPr>
              <a:t> </a:t>
            </a:r>
            <a:r>
              <a:rPr lang="en-US" sz="2400" baseline="30000" dirty="0" err="1">
                <a:latin typeface="+mn-lt"/>
                <a:cs typeface="Raleway" charset="0"/>
              </a:rPr>
              <a:t>Healthways</a:t>
            </a:r>
            <a:r>
              <a:rPr lang="en-US" sz="2400" baseline="30000" dirty="0">
                <a:latin typeface="+mn-lt"/>
                <a:cs typeface="Raleway" charset="0"/>
              </a:rPr>
              <a:t> </a:t>
            </a:r>
            <a:r>
              <a:rPr lang="en-US" sz="2400" baseline="30000" dirty="0" smtClean="0">
                <a:latin typeface="+mn-lt"/>
                <a:cs typeface="Raleway" charset="0"/>
              </a:rPr>
              <a:t>Survey)</a:t>
            </a:r>
            <a:endParaRPr lang="en-US" sz="2400" baseline="30000" dirty="0">
              <a:latin typeface="+mn-lt"/>
              <a:cs typeface="Raleway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1260475"/>
            <a:ext cx="8229600" cy="0"/>
          </a:xfrm>
          <a:prstGeom prst="line">
            <a:avLst/>
          </a:prstGeom>
          <a:ln w="57150" cmpd="sng">
            <a:solidFill>
              <a:srgbClr val="42A5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8037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438911">
              <a:defRPr sz="4224"/>
            </a:lvl1pPr>
          </a:lstStyle>
          <a:p>
            <a:r>
              <a:rPr dirty="0">
                <a:solidFill>
                  <a:srgbClr val="000000"/>
                </a:solidFill>
              </a:rPr>
              <a:t>Wearables for Corporate Wellness</a:t>
            </a:r>
          </a:p>
        </p:txBody>
      </p:sp>
      <p:sp>
        <p:nvSpPr>
          <p:cNvPr id="136" name="Shape 136"/>
          <p:cNvSpPr>
            <a:spLocks noGrp="1"/>
          </p:cNvSpPr>
          <p:nvPr>
            <p:ph type="sldNum" sz="quarter" idx="12"/>
          </p:nvPr>
        </p:nvSpPr>
        <p:spPr>
          <a:xfrm>
            <a:off x="8502739" y="6404292"/>
            <a:ext cx="184061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92500" lnSpcReduction="20000"/>
          </a:bodyPr>
          <a:lstStyle/>
          <a:p>
            <a:fld id="{86CB4B4D-7CA3-9044-876B-883B54F8677D}" type="slidenum">
              <a:t>16</a:t>
            </a:fld>
            <a:endParaRPr/>
          </a:p>
        </p:txBody>
      </p:sp>
      <p:sp>
        <p:nvSpPr>
          <p:cNvPr id="135" name="Shape 135"/>
          <p:cNvSpPr/>
          <p:nvPr/>
        </p:nvSpPr>
        <p:spPr>
          <a:xfrm>
            <a:off x="457200" y="6404292"/>
            <a:ext cx="2133600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r>
              <a:t>2016-02</a:t>
            </a:r>
          </a:p>
        </p:txBody>
      </p:sp>
      <p:pic>
        <p:nvPicPr>
          <p:cNvPr id="137" name="image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27400" y="1574800"/>
            <a:ext cx="1879600" cy="1879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image5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4120" y="3987800"/>
            <a:ext cx="2090738" cy="17811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image6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001216" y="4368800"/>
            <a:ext cx="1199184" cy="1104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image7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556000" y="3987800"/>
            <a:ext cx="1452201" cy="1587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image8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273800" y="4178300"/>
            <a:ext cx="2413000" cy="1193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image6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198700" y="4368800"/>
            <a:ext cx="1199185" cy="1104900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Shape 143"/>
          <p:cNvSpPr/>
          <p:nvPr/>
        </p:nvSpPr>
        <p:spPr>
          <a:xfrm>
            <a:off x="456304" y="1433614"/>
            <a:ext cx="8229602" cy="1"/>
          </a:xfrm>
          <a:prstGeom prst="line">
            <a:avLst/>
          </a:prstGeom>
          <a:ln w="57150">
            <a:solidFill>
              <a:srgbClr val="42A5FF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dirty="0">
                <a:solidFill>
                  <a:srgbClr val="000000"/>
                </a:solidFill>
              </a:rPr>
              <a:t> </a:t>
            </a:r>
            <a:r>
              <a:rPr dirty="0" smtClean="0">
                <a:solidFill>
                  <a:srgbClr val="000000"/>
                </a:solidFill>
              </a:rPr>
              <a:t>Problem</a:t>
            </a:r>
            <a:r>
              <a:rPr lang="en-CA" dirty="0" smtClean="0">
                <a:solidFill>
                  <a:srgbClr val="000000"/>
                </a:solidFill>
              </a:rPr>
              <a:t>s</a:t>
            </a:r>
            <a:r>
              <a:rPr dirty="0" smtClean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-User </a:t>
            </a:r>
            <a:r>
              <a:rPr dirty="0" smtClean="0">
                <a:solidFill>
                  <a:srgbClr val="000000"/>
                </a:solidFill>
              </a:rPr>
              <a:t>Engagement</a:t>
            </a:r>
            <a:r>
              <a:rPr lang="en-CA" dirty="0" smtClean="0">
                <a:solidFill>
                  <a:srgbClr val="000000"/>
                </a:solidFill>
              </a:rPr>
              <a:t>/Meaningful Information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49" name="Shape 149"/>
          <p:cNvSpPr>
            <a:spLocks noGrp="1"/>
          </p:cNvSpPr>
          <p:nvPr>
            <p:ph type="sldNum" sz="quarter" idx="12"/>
          </p:nvPr>
        </p:nvSpPr>
        <p:spPr>
          <a:xfrm>
            <a:off x="8502739" y="6404292"/>
            <a:ext cx="184061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92500" lnSpcReduction="20000"/>
          </a:bodyPr>
          <a:lstStyle/>
          <a:p>
            <a:fld id="{86CB4B4D-7CA3-9044-876B-883B54F8677D}" type="slidenum">
              <a:t>17</a:t>
            </a:fld>
            <a:endParaRPr/>
          </a:p>
        </p:txBody>
      </p:sp>
      <p:sp>
        <p:nvSpPr>
          <p:cNvPr id="148" name="Shape 148"/>
          <p:cNvSpPr/>
          <p:nvPr/>
        </p:nvSpPr>
        <p:spPr>
          <a:xfrm>
            <a:off x="457200" y="6404292"/>
            <a:ext cx="2133600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r>
              <a:t>2016-02</a:t>
            </a:r>
          </a:p>
        </p:txBody>
      </p:sp>
      <p:pic>
        <p:nvPicPr>
          <p:cNvPr id="150" name="image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1501" y="1930400"/>
            <a:ext cx="3241306" cy="24444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image10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3076" y="1930400"/>
            <a:ext cx="1919837" cy="2616200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Shape 152"/>
          <p:cNvSpPr/>
          <p:nvPr/>
        </p:nvSpPr>
        <p:spPr>
          <a:xfrm>
            <a:off x="3609606" y="1930399"/>
            <a:ext cx="2557324" cy="688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4000"/>
            </a:lvl1pPr>
          </a:lstStyle>
          <a:p>
            <a:r>
              <a:rPr dirty="0"/>
              <a:t>Six months</a:t>
            </a:r>
          </a:p>
        </p:txBody>
      </p:sp>
      <p:sp>
        <p:nvSpPr>
          <p:cNvPr id="153" name="Shape 153"/>
          <p:cNvSpPr/>
          <p:nvPr/>
        </p:nvSpPr>
        <p:spPr>
          <a:xfrm>
            <a:off x="3468221" y="2882900"/>
            <a:ext cx="2865126" cy="203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4400"/>
            </a:pPr>
            <a:r>
              <a:rPr dirty="0"/>
              <a:t>&lt; 50%</a:t>
            </a:r>
          </a:p>
          <a:p>
            <a:pPr algn="ctr">
              <a:defRPr sz="4400"/>
            </a:pPr>
            <a:r>
              <a:rPr dirty="0"/>
              <a:t>Still using </a:t>
            </a:r>
          </a:p>
          <a:p>
            <a:pPr algn="ctr">
              <a:defRPr sz="4400"/>
            </a:pPr>
            <a:r>
              <a:rPr dirty="0"/>
              <a:t>device </a:t>
            </a:r>
          </a:p>
        </p:txBody>
      </p:sp>
      <p:sp>
        <p:nvSpPr>
          <p:cNvPr id="154" name="Shape 154"/>
          <p:cNvSpPr/>
          <p:nvPr/>
        </p:nvSpPr>
        <p:spPr>
          <a:xfrm>
            <a:off x="457200" y="1590897"/>
            <a:ext cx="8229601" cy="1"/>
          </a:xfrm>
          <a:prstGeom prst="line">
            <a:avLst/>
          </a:prstGeom>
          <a:ln w="57150">
            <a:solidFill>
              <a:srgbClr val="42A5FF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1809034" y="5612241"/>
            <a:ext cx="5845909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What does the information</a:t>
            </a:r>
            <a:r>
              <a:rPr kumimoji="0" lang="en-US" sz="32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mean?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rgbClr val="000000"/>
                </a:solidFill>
              </a:rPr>
              <a:t>Vivametrica Solution</a:t>
            </a:r>
          </a:p>
        </p:txBody>
      </p:sp>
      <p:sp>
        <p:nvSpPr>
          <p:cNvPr id="158" name="Shape 158"/>
          <p:cNvSpPr>
            <a:spLocks noGrp="1"/>
          </p:cNvSpPr>
          <p:nvPr>
            <p:ph type="sldNum" sz="quarter" idx="12"/>
          </p:nvPr>
        </p:nvSpPr>
        <p:spPr>
          <a:xfrm>
            <a:off x="8502739" y="6404292"/>
            <a:ext cx="184061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92500" lnSpcReduction="20000"/>
          </a:bodyPr>
          <a:lstStyle/>
          <a:p>
            <a:fld id="{86CB4B4D-7CA3-9044-876B-883B54F8677D}" type="slidenum">
              <a:t>18</a:t>
            </a:fld>
            <a:endParaRPr/>
          </a:p>
        </p:txBody>
      </p:sp>
      <p:sp>
        <p:nvSpPr>
          <p:cNvPr id="157" name="Shape 157"/>
          <p:cNvSpPr/>
          <p:nvPr/>
        </p:nvSpPr>
        <p:spPr>
          <a:xfrm>
            <a:off x="457200" y="6404292"/>
            <a:ext cx="2133600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r>
              <a:t>2016-02</a:t>
            </a:r>
          </a:p>
        </p:txBody>
      </p:sp>
      <p:pic>
        <p:nvPicPr>
          <p:cNvPr id="159" name="image1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300" y="1562100"/>
            <a:ext cx="8744908" cy="3061102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Shape 160"/>
          <p:cNvSpPr/>
          <p:nvPr/>
        </p:nvSpPr>
        <p:spPr>
          <a:xfrm>
            <a:off x="850900" y="3968570"/>
            <a:ext cx="2298700" cy="203132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r>
              <a:rPr dirty="0"/>
              <a:t>DATA INPUT</a:t>
            </a:r>
          </a:p>
          <a:p>
            <a:pPr marL="285750" indent="-285750">
              <a:buSzPct val="100000"/>
              <a:buFont typeface="Arial"/>
              <a:buChar char="•"/>
            </a:pPr>
            <a:r>
              <a:rPr dirty="0"/>
              <a:t>Wearables and other </a:t>
            </a:r>
            <a:r>
              <a:rPr dirty="0" smtClean="0"/>
              <a:t>data</a:t>
            </a:r>
            <a:endParaRPr lang="en-CA" dirty="0" smtClean="0"/>
          </a:p>
          <a:p>
            <a:pPr marL="285750" indent="-285750">
              <a:buSzPct val="100000"/>
              <a:buFont typeface="Arial"/>
              <a:buChar char="•"/>
            </a:pPr>
            <a:r>
              <a:rPr lang="en-CA" dirty="0" smtClean="0"/>
              <a:t>Geo-location</a:t>
            </a:r>
          </a:p>
          <a:p>
            <a:pPr marL="285750" indent="-285750">
              <a:buSzPct val="100000"/>
              <a:buFont typeface="Arial"/>
              <a:buChar char="•"/>
            </a:pPr>
            <a:r>
              <a:rPr lang="en-CA" dirty="0" smtClean="0"/>
              <a:t>Meteorological</a:t>
            </a:r>
          </a:p>
          <a:p>
            <a:pPr marL="285750" indent="-285750">
              <a:buSzPct val="100000"/>
              <a:buFont typeface="Arial"/>
              <a:buChar char="•"/>
            </a:pPr>
            <a:r>
              <a:rPr lang="en-CA" dirty="0" smtClean="0"/>
              <a:t>Health Data</a:t>
            </a:r>
            <a:endParaRPr dirty="0"/>
          </a:p>
          <a:p>
            <a:endParaRPr dirty="0"/>
          </a:p>
        </p:txBody>
      </p:sp>
      <p:sp>
        <p:nvSpPr>
          <p:cNvPr id="161" name="Shape 161"/>
          <p:cNvSpPr/>
          <p:nvPr/>
        </p:nvSpPr>
        <p:spPr>
          <a:xfrm>
            <a:off x="3149600" y="4190999"/>
            <a:ext cx="3083866" cy="249174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MEANINGFUL ANALYSIS</a:t>
            </a:r>
          </a:p>
          <a:p>
            <a:pPr marL="285750" indent="-285750">
              <a:buSzPct val="100000"/>
              <a:buFont typeface="Arial"/>
              <a:buChar char="•"/>
            </a:pPr>
            <a:r>
              <a:t>Proprietary Algorithms</a:t>
            </a:r>
          </a:p>
          <a:p>
            <a:pPr marL="285750" indent="-285750">
              <a:buSzPct val="100000"/>
              <a:buFont typeface="Arial"/>
              <a:buChar char="•"/>
            </a:pPr>
            <a:r>
              <a:t>Population Comparisons</a:t>
            </a:r>
          </a:p>
          <a:p>
            <a:pPr marL="285750" indent="-285750">
              <a:buSzPct val="100000"/>
              <a:buFont typeface="Arial"/>
              <a:buChar char="•"/>
            </a:pPr>
            <a:r>
              <a:t>Individual Risks estimates</a:t>
            </a:r>
          </a:p>
          <a:p>
            <a:pPr marL="285750" indent="-285750">
              <a:buSzPct val="100000"/>
              <a:buFont typeface="Arial"/>
              <a:buChar char="•"/>
            </a:pPr>
            <a:r>
              <a:t>Financial Calculators</a:t>
            </a:r>
          </a:p>
          <a:p>
            <a:pPr marL="285750" indent="-285750">
              <a:buSzPct val="100000"/>
              <a:buFont typeface="Arial"/>
              <a:buChar char="•"/>
            </a:pPr>
            <a:endParaRPr/>
          </a:p>
          <a:p>
            <a:endParaRPr/>
          </a:p>
          <a:p>
            <a:pPr marL="285750" indent="-285750">
              <a:buSzPct val="100000"/>
              <a:buFont typeface="Arial"/>
              <a:buChar char="•"/>
            </a:pPr>
            <a:endParaRPr/>
          </a:p>
        </p:txBody>
      </p:sp>
      <p:sp>
        <p:nvSpPr>
          <p:cNvPr id="162" name="Shape 162"/>
          <p:cNvSpPr/>
          <p:nvPr/>
        </p:nvSpPr>
        <p:spPr>
          <a:xfrm>
            <a:off x="6233274" y="3972236"/>
            <a:ext cx="2980170" cy="142494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USER ENGAGEMENT</a:t>
            </a:r>
          </a:p>
          <a:p>
            <a:pPr marL="285750" indent="-285750">
              <a:buSzPct val="100000"/>
              <a:buFont typeface="Arial"/>
              <a:buChar char="•"/>
            </a:pPr>
            <a:r>
              <a:t>Personalized</a:t>
            </a:r>
          </a:p>
          <a:p>
            <a:pPr marL="285750" indent="-285750">
              <a:buSzPct val="100000"/>
              <a:buFont typeface="Arial"/>
              <a:buChar char="•"/>
            </a:pPr>
            <a:r>
              <a:t>Goal setting</a:t>
            </a:r>
          </a:p>
          <a:p>
            <a:pPr marL="285750" indent="-285750">
              <a:buSzPct val="100000"/>
              <a:buFont typeface="Arial"/>
              <a:buChar char="•"/>
            </a:pPr>
            <a:r>
              <a:t>Individual and aggregate</a:t>
            </a:r>
          </a:p>
        </p:txBody>
      </p:sp>
      <p:sp>
        <p:nvSpPr>
          <p:cNvPr id="163" name="Shape 163"/>
          <p:cNvSpPr/>
          <p:nvPr/>
        </p:nvSpPr>
        <p:spPr>
          <a:xfrm>
            <a:off x="457200" y="1303337"/>
            <a:ext cx="8229601" cy="1"/>
          </a:xfrm>
          <a:prstGeom prst="line">
            <a:avLst/>
          </a:prstGeom>
          <a:ln w="57150">
            <a:solidFill>
              <a:srgbClr val="42A5FF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image1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50" y="2000250"/>
            <a:ext cx="2259014" cy="16906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image13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8512" y="4116387"/>
            <a:ext cx="2225676" cy="16843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image14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7913" y="2000250"/>
            <a:ext cx="2243137" cy="1676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image15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62" y="4116387"/>
            <a:ext cx="2260601" cy="16938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image16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0925" y="4116387"/>
            <a:ext cx="2259014" cy="17097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image17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62" y="1933575"/>
            <a:ext cx="2305051" cy="1741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image18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2763" y="4116387"/>
            <a:ext cx="2241551" cy="1676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image19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3875" y="2000250"/>
            <a:ext cx="2230439" cy="1674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image20.png" descr="vivametrica_logo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8156" y="5834243"/>
            <a:ext cx="2516992" cy="984076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Shape 174"/>
          <p:cNvSpPr/>
          <p:nvPr/>
        </p:nvSpPr>
        <p:spPr>
          <a:xfrm>
            <a:off x="456304" y="470344"/>
            <a:ext cx="8229601" cy="739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lnSpcReduction="10000"/>
          </a:bodyPr>
          <a:lstStyle>
            <a:lvl1pPr algn="ctr">
              <a:defRPr sz="4400"/>
            </a:lvl1pPr>
          </a:lstStyle>
          <a:p>
            <a:r>
              <a:t>Display Tools</a:t>
            </a:r>
          </a:p>
        </p:txBody>
      </p:sp>
      <p:sp>
        <p:nvSpPr>
          <p:cNvPr id="175" name="Shape 175"/>
          <p:cNvSpPr/>
          <p:nvPr/>
        </p:nvSpPr>
        <p:spPr>
          <a:xfrm>
            <a:off x="456304" y="1301812"/>
            <a:ext cx="8229602" cy="1"/>
          </a:xfrm>
          <a:prstGeom prst="line">
            <a:avLst/>
          </a:prstGeom>
          <a:ln w="57150">
            <a:solidFill>
              <a:srgbClr val="42A5FF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/>
          <p:nvPr/>
        </p:nvSpPr>
        <p:spPr>
          <a:xfrm>
            <a:off x="456304" y="1301812"/>
            <a:ext cx="8229602" cy="1"/>
          </a:xfrm>
          <a:prstGeom prst="line">
            <a:avLst/>
          </a:prstGeom>
          <a:ln w="57150">
            <a:solidFill>
              <a:srgbClr val="42A5FF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65" name="Shape 265"/>
          <p:cNvSpPr/>
          <p:nvPr/>
        </p:nvSpPr>
        <p:spPr>
          <a:xfrm>
            <a:off x="456304" y="256984"/>
            <a:ext cx="8229601" cy="11658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ctr">
              <a:lnSpc>
                <a:spcPct val="80000"/>
              </a:lnSpc>
              <a:defRPr sz="4000"/>
            </a:lvl1pPr>
          </a:lstStyle>
          <a:p>
            <a:r>
              <a:t>Adoption of Technology and Analytics Over Time </a:t>
            </a:r>
          </a:p>
        </p:txBody>
      </p:sp>
      <p:pic>
        <p:nvPicPr>
          <p:cNvPr id="266" name="image45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6305" y="1597068"/>
            <a:ext cx="8229600" cy="45259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 txBox="1">
            <a:spLocks noGrp="1"/>
          </p:cNvSpPr>
          <p:nvPr>
            <p:ph type="title"/>
          </p:nvPr>
        </p:nvSpPr>
        <p:spPr>
          <a:xfrm>
            <a:off x="177800" y="204708"/>
            <a:ext cx="8796338" cy="14097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  <a:latin typeface="Raleway" charset="0"/>
                <a:cs typeface="Raleway" charset="0"/>
              </a:rPr>
              <a:t>Sample </a:t>
            </a:r>
            <a:r>
              <a:rPr lang="en-US" sz="2800" dirty="0" smtClean="0">
                <a:solidFill>
                  <a:srgbClr val="000000"/>
                </a:solidFill>
                <a:latin typeface="Raleway" charset="0"/>
                <a:cs typeface="Raleway" charset="0"/>
              </a:rPr>
              <a:t>Analysis </a:t>
            </a:r>
            <a:r>
              <a:rPr lang="en-US" sz="2800" dirty="0">
                <a:solidFill>
                  <a:srgbClr val="000000"/>
                </a:solidFill>
                <a:latin typeface="Raleway" charset="0"/>
                <a:cs typeface="Raleway" charset="0"/>
              </a:rPr>
              <a:t>Enterprise Client – Program Effectiveness Data from 3500 Employees</a:t>
            </a:r>
          </a:p>
        </p:txBody>
      </p:sp>
      <p:sp>
        <p:nvSpPr>
          <p:cNvPr id="2867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403975"/>
            <a:ext cx="2133600" cy="26987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9pPr>
          </a:lstStyle>
          <a:p>
            <a:pPr eaLnBrk="1" hangingPunct="1"/>
            <a:fld id="{E6A20F7B-DAC0-1A4C-99D0-0A485AE4474F}" type="slidenum">
              <a:rPr lang="en-US" sz="1200">
                <a:solidFill>
                  <a:srgbClr val="888888"/>
                </a:solidFill>
              </a:rPr>
              <a:pPr eaLnBrk="1" hangingPunct="1"/>
              <a:t>20</a:t>
            </a:fld>
            <a:endParaRPr lang="en-US" sz="1200">
              <a:solidFill>
                <a:srgbClr val="888888"/>
              </a:solidFill>
            </a:endParaRPr>
          </a:p>
        </p:txBody>
      </p:sp>
      <p:pic>
        <p:nvPicPr>
          <p:cNvPr id="28675" name="Picture 6" descr="Group_Sample1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84" t="13213" r="11954" b="10448"/>
          <a:stretch>
            <a:fillRect/>
          </a:stretch>
        </p:blipFill>
        <p:spPr bwMode="auto">
          <a:xfrm>
            <a:off x="1258888" y="2110578"/>
            <a:ext cx="6634162" cy="460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hape 175"/>
          <p:cNvSpPr/>
          <p:nvPr/>
        </p:nvSpPr>
        <p:spPr>
          <a:xfrm>
            <a:off x="456304" y="1614407"/>
            <a:ext cx="8229602" cy="1"/>
          </a:xfrm>
          <a:prstGeom prst="line">
            <a:avLst/>
          </a:prstGeom>
          <a:ln w="57150">
            <a:solidFill>
              <a:srgbClr val="42A5FF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2484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rgbClr val="000000"/>
                </a:solidFill>
              </a:rPr>
              <a:t>The Technology</a:t>
            </a:r>
          </a:p>
        </p:txBody>
      </p:sp>
      <p:sp>
        <p:nvSpPr>
          <p:cNvPr id="180" name="Shape 180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600"/>
              </a:spcBef>
              <a:buSzTx/>
              <a:buNone/>
              <a:defRPr sz="2700" b="1"/>
            </a:pPr>
            <a:r>
              <a:t>Standardization</a:t>
            </a:r>
            <a:endParaRPr sz="2900"/>
          </a:p>
          <a:p>
            <a:pPr marL="571500" lvl="1" indent="-457200">
              <a:lnSpc>
                <a:spcPct val="90000"/>
              </a:lnSpc>
              <a:spcBef>
                <a:spcPts val="500"/>
              </a:spcBef>
              <a:buChar char="•"/>
              <a:defRPr sz="2200"/>
            </a:pPr>
            <a:r>
              <a:t>Collect data from different devices.</a:t>
            </a:r>
            <a:endParaRPr sz="2500"/>
          </a:p>
          <a:p>
            <a:pPr marL="571500" lvl="1" indent="-457200">
              <a:lnSpc>
                <a:spcPct val="90000"/>
              </a:lnSpc>
              <a:spcBef>
                <a:spcPts val="500"/>
              </a:spcBef>
              <a:buChar char="•"/>
              <a:defRPr sz="2200"/>
            </a:pPr>
            <a:r>
              <a:t>Standardization algorithm to ensure data is comparable.</a:t>
            </a:r>
            <a:endParaRPr sz="2500"/>
          </a:p>
          <a:p>
            <a:pPr marL="0" indent="0">
              <a:lnSpc>
                <a:spcPct val="90000"/>
              </a:lnSpc>
              <a:spcBef>
                <a:spcPts val="600"/>
              </a:spcBef>
              <a:buSzTx/>
              <a:buNone/>
              <a:defRPr sz="2700" b="1"/>
            </a:pPr>
            <a:r>
              <a:t>Benchmarking: “People Like Me” </a:t>
            </a:r>
            <a:endParaRPr sz="2900"/>
          </a:p>
          <a:p>
            <a:pPr marL="457200" lvl="1" indent="-342900">
              <a:lnSpc>
                <a:spcPct val="90000"/>
              </a:lnSpc>
              <a:spcBef>
                <a:spcPts val="500"/>
              </a:spcBef>
              <a:buChar char="•"/>
              <a:defRPr sz="2200"/>
            </a:pPr>
            <a:r>
              <a:t>Individuals and groups compare to other individuals and groups in the general population or workplace. </a:t>
            </a:r>
            <a:endParaRPr sz="2500"/>
          </a:p>
          <a:p>
            <a:pPr marL="457200" lvl="1" indent="-342900">
              <a:lnSpc>
                <a:spcPct val="90000"/>
              </a:lnSpc>
              <a:spcBef>
                <a:spcPts val="500"/>
              </a:spcBef>
              <a:buChar char="•"/>
              <a:defRPr sz="2200"/>
            </a:pPr>
            <a:r>
              <a:t>Comparisons based on metrics including: </a:t>
            </a:r>
            <a:endParaRPr sz="2500"/>
          </a:p>
          <a:p>
            <a:pPr marL="857250" lvl="2" indent="-342900">
              <a:lnSpc>
                <a:spcPct val="90000"/>
              </a:lnSpc>
              <a:spcBef>
                <a:spcPts val="400"/>
              </a:spcBef>
              <a:defRPr sz="1800"/>
            </a:pPr>
            <a:r>
              <a:t>risk for disease, physical activity, sleep, BMI, age, gender, and job category.</a:t>
            </a:r>
            <a:endParaRPr sz="2200"/>
          </a:p>
          <a:p>
            <a:pPr marL="0" lvl="1" indent="114300">
              <a:lnSpc>
                <a:spcPct val="90000"/>
              </a:lnSpc>
              <a:spcBef>
                <a:spcPts val="600"/>
              </a:spcBef>
              <a:buSzTx/>
              <a:buNone/>
              <a:defRPr sz="2500" b="1"/>
            </a:pPr>
            <a:r>
              <a:t>Goal Setting and Behavior Change tools</a:t>
            </a:r>
          </a:p>
          <a:p>
            <a:pPr marL="571500" lvl="1" indent="-457200">
              <a:lnSpc>
                <a:spcPct val="90000"/>
              </a:lnSpc>
              <a:spcBef>
                <a:spcPts val="500"/>
              </a:spcBef>
              <a:buChar char="•"/>
              <a:defRPr sz="2400"/>
            </a:pPr>
            <a:r>
              <a:t>Interactive tools to set goals and improve health behaviours</a:t>
            </a:r>
          </a:p>
        </p:txBody>
      </p:sp>
      <p:sp>
        <p:nvSpPr>
          <p:cNvPr id="182" name="Shape 182"/>
          <p:cNvSpPr>
            <a:spLocks noGrp="1"/>
          </p:cNvSpPr>
          <p:nvPr>
            <p:ph type="sldNum" sz="quarter" idx="12"/>
          </p:nvPr>
        </p:nvSpPr>
        <p:spPr>
          <a:xfrm>
            <a:off x="8502739" y="6404292"/>
            <a:ext cx="184061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21</a:t>
            </a:fld>
            <a:endParaRPr/>
          </a:p>
        </p:txBody>
      </p:sp>
      <p:sp>
        <p:nvSpPr>
          <p:cNvPr id="181" name="Shape 181"/>
          <p:cNvSpPr/>
          <p:nvPr/>
        </p:nvSpPr>
        <p:spPr>
          <a:xfrm>
            <a:off x="457200" y="6404292"/>
            <a:ext cx="2133600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r>
              <a:t>2016-02</a:t>
            </a:r>
          </a:p>
        </p:txBody>
      </p:sp>
      <p:sp>
        <p:nvSpPr>
          <p:cNvPr id="183" name="Shape 183"/>
          <p:cNvSpPr/>
          <p:nvPr/>
        </p:nvSpPr>
        <p:spPr>
          <a:xfrm>
            <a:off x="457200" y="1303337"/>
            <a:ext cx="8229601" cy="1"/>
          </a:xfrm>
          <a:prstGeom prst="line">
            <a:avLst/>
          </a:prstGeom>
          <a:ln w="57150">
            <a:solidFill>
              <a:srgbClr val="42A5FF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/>
          </p:cNvSpPr>
          <p:nvPr>
            <p:ph idx="1"/>
          </p:nvPr>
        </p:nvSpPr>
        <p:spPr>
          <a:xfrm>
            <a:off x="234245" y="1621981"/>
            <a:ext cx="2520951" cy="4219576"/>
          </a:xfrm>
          <a:prstGeom prst="rect">
            <a:avLst/>
          </a:prstGeom>
        </p:spPr>
        <p:txBody>
          <a:bodyPr/>
          <a:lstStyle/>
          <a:p>
            <a:pPr indent="-139700">
              <a:spcBef>
                <a:spcPts val="400"/>
              </a:spcBef>
              <a:buFontTx/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t>Original State – 4000 Steps</a:t>
            </a:r>
            <a:endParaRPr sz="1400"/>
          </a:p>
          <a:p>
            <a:pPr indent="-139700">
              <a:spcBef>
                <a:spcPts val="400"/>
              </a:spcBef>
              <a:buFontTx/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t>Above average overall risk of Cardiac/Lung/Type II DM/Arthritis</a:t>
            </a:r>
            <a:endParaRPr sz="1400"/>
          </a:p>
          <a:p>
            <a:pPr indent="-139700">
              <a:spcBef>
                <a:spcPts val="300"/>
              </a:spcBef>
              <a:buFontTx/>
              <a:defRPr sz="1800">
                <a:latin typeface="Arial"/>
                <a:ea typeface="Arial"/>
                <a:cs typeface="Arial"/>
                <a:sym typeface="Arial"/>
              </a:defRPr>
            </a:pPr>
            <a:endParaRPr sz="1400"/>
          </a:p>
          <a:p>
            <a:pPr indent="-139700">
              <a:spcBef>
                <a:spcPts val="400"/>
              </a:spcBef>
              <a:buFontTx/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t>Goal setting – New state – 8300 Steps</a:t>
            </a:r>
            <a:endParaRPr sz="1400"/>
          </a:p>
          <a:p>
            <a:pPr indent="-139700">
              <a:spcBef>
                <a:spcPts val="400"/>
              </a:spcBef>
              <a:buFontTx/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t>Below average overall risk.</a:t>
            </a:r>
          </a:p>
        </p:txBody>
      </p:sp>
      <p:sp>
        <p:nvSpPr>
          <p:cNvPr id="186" name="Shape 186"/>
          <p:cNvSpPr>
            <a:spLocks noGrp="1"/>
          </p:cNvSpPr>
          <p:nvPr>
            <p:ph type="sldNum" sz="quarter" idx="12"/>
          </p:nvPr>
        </p:nvSpPr>
        <p:spPr>
          <a:xfrm>
            <a:off x="8413144" y="6406785"/>
            <a:ext cx="273657" cy="26425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47500" lnSpcReduction="20000"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22</a:t>
            </a:fld>
            <a:endParaRPr/>
          </a:p>
        </p:txBody>
      </p:sp>
      <p:pic>
        <p:nvPicPr>
          <p:cNvPr id="187" name="image2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9401" y="3944191"/>
            <a:ext cx="3003551" cy="22494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image2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0576" y="3964828"/>
            <a:ext cx="2933701" cy="22288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image23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8287" y="1604216"/>
            <a:ext cx="3025776" cy="2273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image24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4063" y="1604216"/>
            <a:ext cx="3067051" cy="2297112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Shape 191"/>
          <p:cNvSpPr/>
          <p:nvPr/>
        </p:nvSpPr>
        <p:spPr>
          <a:xfrm>
            <a:off x="442884" y="1288391"/>
            <a:ext cx="8229601" cy="1"/>
          </a:xfrm>
          <a:prstGeom prst="line">
            <a:avLst/>
          </a:prstGeom>
          <a:ln w="57150">
            <a:solidFill>
              <a:srgbClr val="42A5FF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192" name="Shape 192"/>
          <p:cNvSpPr/>
          <p:nvPr/>
        </p:nvSpPr>
        <p:spPr>
          <a:xfrm>
            <a:off x="442884" y="243564"/>
            <a:ext cx="8229601" cy="11658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pPr algn="ctr">
              <a:lnSpc>
                <a:spcPct val="80000"/>
              </a:lnSpc>
              <a:defRPr sz="4000"/>
            </a:pPr>
            <a:r>
              <a:rPr dirty="0"/>
              <a:t>Goal Setting and Behavior Change: </a:t>
            </a:r>
          </a:p>
          <a:p>
            <a:pPr algn="ctr">
              <a:lnSpc>
                <a:spcPct val="80000"/>
              </a:lnSpc>
              <a:defRPr sz="4000"/>
            </a:pPr>
            <a:r>
              <a:rPr dirty="0"/>
              <a:t>"What if?" Tool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/>
          <a:lstStyle/>
          <a:p>
            <a:pPr marL="457200" indent="-457200">
              <a:spcBef>
                <a:spcPts val="600"/>
              </a:spcBef>
              <a:defRPr sz="2800">
                <a:latin typeface="Raleway"/>
                <a:ea typeface="Raleway"/>
                <a:cs typeface="Raleway"/>
                <a:sym typeface="Raleway"/>
              </a:defRPr>
            </a:pPr>
            <a:r>
              <a:t>Interactive tool for user defined combinations of change in physical activity, weight, waist size, and sleep to see how each combination impacts risk. </a:t>
            </a:r>
          </a:p>
          <a:p>
            <a:pPr marL="457200" indent="-457200">
              <a:buFont typeface="Wingdings"/>
              <a:buChar char="◇"/>
              <a:defRPr sz="2800"/>
            </a:pPr>
            <a:endParaRPr/>
          </a:p>
          <a:p>
            <a:pPr marL="457200" indent="-457200">
              <a:spcBef>
                <a:spcPts val="600"/>
              </a:spcBef>
              <a:defRPr sz="2800">
                <a:latin typeface="Raleway"/>
                <a:ea typeface="Raleway"/>
                <a:cs typeface="Raleway"/>
                <a:sym typeface="Raleway"/>
              </a:defRPr>
            </a:pPr>
            <a:r>
              <a:t>Create valid, personalized, actionable and meaningful health goals for physical activity, sleep, and weight. </a:t>
            </a:r>
            <a:r>
              <a:rPr b="1"/>
              <a:t> </a:t>
            </a:r>
          </a:p>
        </p:txBody>
      </p:sp>
      <p:sp>
        <p:nvSpPr>
          <p:cNvPr id="195" name="Shape 195"/>
          <p:cNvSpPr>
            <a:spLocks noGrp="1"/>
          </p:cNvSpPr>
          <p:nvPr>
            <p:ph type="sldNum" sz="quarter" idx="12"/>
          </p:nvPr>
        </p:nvSpPr>
        <p:spPr>
          <a:xfrm>
            <a:off x="8424455" y="6406785"/>
            <a:ext cx="262345" cy="26425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47500" lnSpcReduction="20000"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23</a:t>
            </a:fld>
            <a:endParaRPr/>
          </a:p>
        </p:txBody>
      </p:sp>
      <p:sp>
        <p:nvSpPr>
          <p:cNvPr id="196" name="Shape 196"/>
          <p:cNvSpPr/>
          <p:nvPr/>
        </p:nvSpPr>
        <p:spPr>
          <a:xfrm>
            <a:off x="456304" y="1301812"/>
            <a:ext cx="8229602" cy="1"/>
          </a:xfrm>
          <a:prstGeom prst="line">
            <a:avLst/>
          </a:prstGeom>
          <a:ln w="57150">
            <a:solidFill>
              <a:srgbClr val="42A5FF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197" name="Shape 197"/>
          <p:cNvSpPr/>
          <p:nvPr/>
        </p:nvSpPr>
        <p:spPr>
          <a:xfrm>
            <a:off x="456304" y="256984"/>
            <a:ext cx="8229601" cy="11658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pPr algn="ctr">
              <a:lnSpc>
                <a:spcPct val="80000"/>
              </a:lnSpc>
              <a:defRPr sz="4000"/>
            </a:pPr>
            <a:r>
              <a:t>Goal Setting and Behavior Change:  </a:t>
            </a:r>
          </a:p>
          <a:p>
            <a:pPr algn="ctr">
              <a:lnSpc>
                <a:spcPct val="80000"/>
              </a:lnSpc>
              <a:defRPr sz="4000"/>
            </a:pPr>
            <a:r>
              <a:t>"What if?" Tool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/>
          <p:nvPr/>
        </p:nvSpPr>
        <p:spPr>
          <a:xfrm>
            <a:off x="456304" y="1301812"/>
            <a:ext cx="8229602" cy="1"/>
          </a:xfrm>
          <a:prstGeom prst="line">
            <a:avLst/>
          </a:prstGeom>
          <a:ln w="57150">
            <a:solidFill>
              <a:srgbClr val="42A5FF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69" name="Shape 269"/>
          <p:cNvSpPr/>
          <p:nvPr/>
        </p:nvSpPr>
        <p:spPr>
          <a:xfrm>
            <a:off x="456304" y="470344"/>
            <a:ext cx="8229601" cy="739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lnSpcReduction="10000"/>
          </a:bodyPr>
          <a:lstStyle>
            <a:lvl1pPr algn="ctr">
              <a:defRPr sz="4400"/>
            </a:lvl1pPr>
          </a:lstStyle>
          <a:p>
            <a:r>
              <a:t>Predictive Health Analytics</a:t>
            </a:r>
          </a:p>
        </p:txBody>
      </p:sp>
      <p:pic>
        <p:nvPicPr>
          <p:cNvPr id="270" name="image4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9714" y="1744696"/>
            <a:ext cx="6807201" cy="4368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/>
          <p:nvPr/>
        </p:nvSpPr>
        <p:spPr>
          <a:xfrm>
            <a:off x="456304" y="1301812"/>
            <a:ext cx="8229602" cy="1"/>
          </a:xfrm>
          <a:prstGeom prst="line">
            <a:avLst/>
          </a:prstGeom>
          <a:ln w="57150">
            <a:solidFill>
              <a:srgbClr val="42A5FF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90" name="Shape 290"/>
          <p:cNvSpPr/>
          <p:nvPr/>
        </p:nvSpPr>
        <p:spPr>
          <a:xfrm>
            <a:off x="456304" y="470344"/>
            <a:ext cx="8229601" cy="739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lnSpcReduction="10000"/>
          </a:bodyPr>
          <a:lstStyle>
            <a:lvl1pPr algn="ctr">
              <a:defRPr sz="4400"/>
            </a:lvl1pPr>
          </a:lstStyle>
          <a:p>
            <a:r>
              <a:t>The Future?</a:t>
            </a:r>
          </a:p>
        </p:txBody>
      </p:sp>
      <p:sp>
        <p:nvSpPr>
          <p:cNvPr id="291" name="Shape 291"/>
          <p:cNvSpPr/>
          <p:nvPr/>
        </p:nvSpPr>
        <p:spPr>
          <a:xfrm>
            <a:off x="442884" y="1583647"/>
            <a:ext cx="8229601" cy="50429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77500" lnSpcReduction="20000"/>
          </a:bodyPr>
          <a:lstStyle/>
          <a:p>
            <a:pPr marL="857250" lvl="1" indent="-457200">
              <a:spcBef>
                <a:spcPts val="600"/>
              </a:spcBef>
              <a:buSzPct val="100000"/>
              <a:buFont typeface="Arial"/>
              <a:buChar char="–"/>
              <a:defRPr sz="2800">
                <a:latin typeface="Raleway"/>
                <a:ea typeface="Raleway"/>
                <a:cs typeface="Raleway"/>
                <a:sym typeface="Raleway"/>
              </a:defRPr>
            </a:pPr>
            <a:r>
              <a:rPr dirty="0"/>
              <a:t>Increasing amounts of sensor data will require analysis to decipher and apply to useful applications</a:t>
            </a:r>
          </a:p>
          <a:p>
            <a:pPr marL="857250" lvl="1" indent="-457200">
              <a:spcBef>
                <a:spcPts val="600"/>
              </a:spcBef>
              <a:buSzPct val="100000"/>
              <a:buFont typeface="Arial"/>
              <a:buChar char="–"/>
              <a:defRPr sz="2800">
                <a:latin typeface="Raleway"/>
                <a:ea typeface="Raleway"/>
                <a:cs typeface="Raleway"/>
                <a:sym typeface="Raleway"/>
              </a:defRPr>
            </a:pPr>
            <a:endParaRPr dirty="0"/>
          </a:p>
          <a:p>
            <a:pPr marL="857250" lvl="1" indent="-457200">
              <a:spcBef>
                <a:spcPts val="600"/>
              </a:spcBef>
              <a:buSzPct val="100000"/>
              <a:buFont typeface="Arial"/>
              <a:buChar char="–"/>
              <a:defRPr sz="2800">
                <a:latin typeface="Raleway"/>
                <a:ea typeface="Raleway"/>
                <a:cs typeface="Raleway"/>
                <a:sym typeface="Raleway"/>
              </a:defRPr>
            </a:pPr>
            <a:r>
              <a:rPr dirty="0"/>
              <a:t>Sensor data will be combined with Geolocation, meteorological, and social information to predict </a:t>
            </a:r>
            <a:r>
              <a:rPr dirty="0" smtClean="0"/>
              <a:t>behavior</a:t>
            </a:r>
            <a:endParaRPr lang="en-CA" dirty="0" smtClean="0"/>
          </a:p>
          <a:p>
            <a:pPr marL="857250" lvl="1" indent="-457200">
              <a:spcBef>
                <a:spcPts val="600"/>
              </a:spcBef>
              <a:buSzPct val="100000"/>
              <a:buFont typeface="Arial"/>
              <a:buChar char="–"/>
              <a:defRPr sz="2800">
                <a:latin typeface="Raleway"/>
                <a:ea typeface="Raleway"/>
                <a:cs typeface="Raleway"/>
                <a:sym typeface="Raleway"/>
              </a:defRPr>
            </a:pPr>
            <a:endParaRPr lang="en-CA" dirty="0"/>
          </a:p>
          <a:p>
            <a:pPr marL="857250" lvl="1" indent="-457200">
              <a:spcBef>
                <a:spcPts val="600"/>
              </a:spcBef>
              <a:buSzPct val="100000"/>
              <a:buFont typeface="Arial"/>
              <a:buChar char="–"/>
              <a:defRPr sz="2800">
                <a:latin typeface="Raleway"/>
                <a:ea typeface="Raleway"/>
                <a:cs typeface="Raleway"/>
                <a:sym typeface="Raleway"/>
              </a:defRPr>
            </a:pPr>
            <a:r>
              <a:rPr lang="en-CA" dirty="0" smtClean="0"/>
              <a:t>Data – Sensors (</a:t>
            </a:r>
            <a:r>
              <a:rPr lang="en-CA" dirty="0" err="1" smtClean="0"/>
              <a:t>IoT</a:t>
            </a:r>
            <a:r>
              <a:rPr lang="en-CA" dirty="0" smtClean="0"/>
              <a:t>) will be linked/integrated – Platforms/Standardization.</a:t>
            </a:r>
          </a:p>
          <a:p>
            <a:pPr marL="857250" lvl="1" indent="-457200">
              <a:spcBef>
                <a:spcPts val="600"/>
              </a:spcBef>
              <a:buSzPct val="100000"/>
              <a:buFont typeface="Arial"/>
              <a:buChar char="–"/>
              <a:defRPr sz="2800">
                <a:latin typeface="Raleway"/>
                <a:ea typeface="Raleway"/>
                <a:cs typeface="Raleway"/>
                <a:sym typeface="Raleway"/>
              </a:defRPr>
            </a:pPr>
            <a:endParaRPr lang="en-CA" dirty="0"/>
          </a:p>
          <a:p>
            <a:pPr marL="857250" lvl="1" indent="-457200">
              <a:spcBef>
                <a:spcPts val="600"/>
              </a:spcBef>
              <a:buSzPct val="100000"/>
              <a:buFont typeface="Arial"/>
              <a:buChar char="–"/>
              <a:defRPr sz="2800">
                <a:latin typeface="Raleway"/>
                <a:ea typeface="Raleway"/>
                <a:cs typeface="Raleway"/>
                <a:sym typeface="Raleway"/>
              </a:defRPr>
            </a:pPr>
            <a:r>
              <a:rPr lang="en-CA" dirty="0" smtClean="0"/>
              <a:t>Digital Biomarkers - Predictive Analytics – Prescriptive Analytics </a:t>
            </a:r>
            <a:endParaRPr dirty="0"/>
          </a:p>
          <a:p>
            <a:pPr marL="857250" lvl="1" indent="-457200">
              <a:spcBef>
                <a:spcPts val="600"/>
              </a:spcBef>
              <a:buSzPct val="100000"/>
              <a:buFont typeface="Arial"/>
              <a:buChar char="–"/>
              <a:defRPr sz="2800" b="1">
                <a:latin typeface="Raleway"/>
                <a:ea typeface="Raleway"/>
                <a:cs typeface="Raleway"/>
                <a:sym typeface="Raleway"/>
              </a:defRPr>
            </a:pPr>
            <a:endParaRPr dirty="0"/>
          </a:p>
          <a:p>
            <a:pPr marL="857250" lvl="1" indent="-457200">
              <a:spcBef>
                <a:spcPts val="600"/>
              </a:spcBef>
              <a:buSzPct val="100000"/>
              <a:buFont typeface="Arial"/>
              <a:buChar char="–"/>
              <a:defRPr sz="2800">
                <a:latin typeface="Raleway"/>
                <a:ea typeface="Raleway"/>
                <a:cs typeface="Raleway"/>
                <a:sym typeface="Raleway"/>
              </a:defRPr>
            </a:pPr>
            <a:r>
              <a:rPr dirty="0"/>
              <a:t>There is a large opportunity for these types of analysis and synthesis of information within Healthcare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image25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500" y="2292350"/>
            <a:ext cx="1350963" cy="13811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image26.png" descr="Screen Shot 2015-12-16 at 10.03.26 P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0550" y="2292350"/>
            <a:ext cx="1895475" cy="12334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image27.png" descr="Screen Shot 2015-12-16 at 10.03.22 PM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400" y="5789612"/>
            <a:ext cx="3189289" cy="7921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image28.png" descr="Screen Shot 2015-12-16 at 10.03.04 PM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5013" y="3867150"/>
            <a:ext cx="1576388" cy="1371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image29.png" descr="Screen Shot 2015-12-16 at 10.03.06 PM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4500" y="5334000"/>
            <a:ext cx="2686050" cy="912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image30.png" descr="Screen Shot 2015-12-16 at 10.03.18 PM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0325" y="3798887"/>
            <a:ext cx="2438400" cy="12382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image31.png" descr="Screen Shot 2015-12-16 at 10.03.12 PM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25" y="2435225"/>
            <a:ext cx="3324225" cy="8969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image32.png" descr="Screen Shot 2015-12-16 at 10.03.09 PM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9887" y="4203700"/>
            <a:ext cx="2409826" cy="5445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image20.png" descr="vivametrica_logo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5200" y="212007"/>
            <a:ext cx="4849813" cy="18986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image33.png" descr="Screen Shot 2015-12-16 at 10.16.08 PM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2375" y="5449887"/>
            <a:ext cx="1263650" cy="1270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image34.jpeg" descr="sensors everywher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308" y="1638861"/>
            <a:ext cx="5270951" cy="4341591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Shape 213"/>
          <p:cNvSpPr/>
          <p:nvPr/>
        </p:nvSpPr>
        <p:spPr>
          <a:xfrm>
            <a:off x="456304" y="1397669"/>
            <a:ext cx="8229602" cy="1"/>
          </a:xfrm>
          <a:prstGeom prst="line">
            <a:avLst/>
          </a:prstGeom>
          <a:ln w="57150">
            <a:solidFill>
              <a:srgbClr val="42A5FF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14" name="Shape 214"/>
          <p:cNvSpPr/>
          <p:nvPr/>
        </p:nvSpPr>
        <p:spPr>
          <a:xfrm>
            <a:off x="456304" y="146493"/>
            <a:ext cx="8229601" cy="1386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lnSpcReduction="10000"/>
          </a:bodyPr>
          <a:lstStyle>
            <a:lvl1pPr algn="ctr">
              <a:defRPr sz="4400"/>
            </a:lvl1pPr>
          </a:lstStyle>
          <a:p>
            <a:r>
              <a:t>Sensors are becoming Ubiquitous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Big Data/Sensors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0207628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hape 245"/>
          <p:cNvSpPr/>
          <p:nvPr/>
        </p:nvSpPr>
        <p:spPr>
          <a:xfrm>
            <a:off x="456304" y="1301812"/>
            <a:ext cx="8229602" cy="1"/>
          </a:xfrm>
          <a:prstGeom prst="line">
            <a:avLst/>
          </a:prstGeom>
          <a:ln w="57150">
            <a:solidFill>
              <a:srgbClr val="42A5FF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3440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/>
        </p:nvSpPr>
        <p:spPr>
          <a:xfrm>
            <a:off x="456304" y="1301812"/>
            <a:ext cx="8229602" cy="1"/>
          </a:xfrm>
          <a:prstGeom prst="line">
            <a:avLst/>
          </a:prstGeom>
          <a:ln w="57150">
            <a:solidFill>
              <a:srgbClr val="42A5FF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23" name="Shape 223"/>
          <p:cNvSpPr/>
          <p:nvPr/>
        </p:nvSpPr>
        <p:spPr>
          <a:xfrm>
            <a:off x="456304" y="470344"/>
            <a:ext cx="8229601" cy="73914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lnSpcReduction="10000"/>
          </a:bodyPr>
          <a:lstStyle>
            <a:lvl1pPr algn="ctr">
              <a:defRPr sz="4400"/>
            </a:lvl1pPr>
          </a:lstStyle>
          <a:p>
            <a:r>
              <a:rPr dirty="0"/>
              <a:t>Meteorological Information</a:t>
            </a:r>
          </a:p>
        </p:txBody>
      </p:sp>
      <p:pic>
        <p:nvPicPr>
          <p:cNvPr id="224" name="image37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5847" y="1535112"/>
            <a:ext cx="4551880" cy="4978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image35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1855" y="3972578"/>
            <a:ext cx="4737118" cy="248189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image36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304" y="1535766"/>
            <a:ext cx="3897026" cy="2287681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Shape 218"/>
          <p:cNvSpPr/>
          <p:nvPr/>
        </p:nvSpPr>
        <p:spPr>
          <a:xfrm>
            <a:off x="456304" y="1301812"/>
            <a:ext cx="8229602" cy="1"/>
          </a:xfrm>
          <a:prstGeom prst="line">
            <a:avLst/>
          </a:prstGeom>
          <a:ln w="57150">
            <a:solidFill>
              <a:srgbClr val="42A5FF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19" name="Shape 219"/>
          <p:cNvSpPr/>
          <p:nvPr/>
        </p:nvSpPr>
        <p:spPr>
          <a:xfrm>
            <a:off x="456304" y="470344"/>
            <a:ext cx="8229601" cy="739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lnSpcReduction="10000"/>
          </a:bodyPr>
          <a:lstStyle>
            <a:lvl1pPr algn="ctr">
              <a:defRPr sz="4400"/>
            </a:lvl1pPr>
          </a:lstStyle>
          <a:p>
            <a:r>
              <a:rPr dirty="0"/>
              <a:t>Google Maps</a:t>
            </a:r>
          </a:p>
        </p:txBody>
      </p:sp>
      <p:sp>
        <p:nvSpPr>
          <p:cNvPr id="220" name="Shape 220"/>
          <p:cNvSpPr/>
          <p:nvPr/>
        </p:nvSpPr>
        <p:spPr>
          <a:xfrm>
            <a:off x="4438649" y="1535112"/>
            <a:ext cx="4081574" cy="19865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marL="342900" indent="-139700">
              <a:spcBef>
                <a:spcPts val="400"/>
              </a:spcBef>
              <a:buSzPct val="100000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Often used in combination with mobile GPS Sensors</a:t>
            </a:r>
            <a:endParaRPr sz="1400"/>
          </a:p>
          <a:p>
            <a:pPr marL="342900" indent="-139700">
              <a:spcBef>
                <a:spcPts val="400"/>
              </a:spcBef>
              <a:buSzPct val="100000"/>
              <a:buChar char="•"/>
              <a:defRPr>
                <a:solidFill>
                  <a:srgbClr val="25252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Much of the available satellite imagery is no more than three years old and is updated on a regular basis</a:t>
            </a:r>
            <a:endParaRPr sz="140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/>
          <p:nvPr/>
        </p:nvSpPr>
        <p:spPr>
          <a:xfrm>
            <a:off x="456304" y="1301812"/>
            <a:ext cx="8229602" cy="1"/>
          </a:xfrm>
          <a:prstGeom prst="line">
            <a:avLst/>
          </a:prstGeom>
          <a:ln w="57150">
            <a:solidFill>
              <a:srgbClr val="42A5FF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38" name="Shape 238"/>
          <p:cNvSpPr/>
          <p:nvPr/>
        </p:nvSpPr>
        <p:spPr>
          <a:xfrm>
            <a:off x="456304" y="197293"/>
            <a:ext cx="8229601" cy="1285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lnSpcReduction="10000"/>
          </a:bodyPr>
          <a:lstStyle>
            <a:lvl1pPr algn="ctr">
              <a:defRPr sz="4000"/>
            </a:lvl1pPr>
          </a:lstStyle>
          <a:p>
            <a:r>
              <a:rPr dirty="0"/>
              <a:t>Geographical Information and Health</a:t>
            </a:r>
          </a:p>
        </p:txBody>
      </p:sp>
      <p:pic>
        <p:nvPicPr>
          <p:cNvPr id="239" name="image40.jpg" descr="stroke deaths 11-1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8938" y="1463022"/>
            <a:ext cx="6521106" cy="50427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/>
        </p:nvSpPr>
        <p:spPr>
          <a:xfrm>
            <a:off x="456304" y="1445596"/>
            <a:ext cx="8229602" cy="1"/>
          </a:xfrm>
          <a:prstGeom prst="line">
            <a:avLst/>
          </a:prstGeom>
          <a:ln w="57150">
            <a:solidFill>
              <a:srgbClr val="42A5FF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27" name="Shape 227"/>
          <p:cNvSpPr/>
          <p:nvPr/>
        </p:nvSpPr>
        <p:spPr>
          <a:xfrm>
            <a:off x="456304" y="146493"/>
            <a:ext cx="8229601" cy="1386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lnSpcReduction="10000"/>
          </a:bodyPr>
          <a:lstStyle>
            <a:lvl1pPr algn="ctr">
              <a:defRPr sz="4400"/>
            </a:lvl1pPr>
          </a:lstStyle>
          <a:p>
            <a:r>
              <a:rPr dirty="0"/>
              <a:t>Analysis of Geo-social Information</a:t>
            </a:r>
          </a:p>
        </p:txBody>
      </p:sp>
      <p:pic>
        <p:nvPicPr>
          <p:cNvPr id="228" name="image38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304" y="1704433"/>
            <a:ext cx="5831413" cy="310428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4" name="Group 234"/>
          <p:cNvGrpSpPr/>
          <p:nvPr/>
        </p:nvGrpSpPr>
        <p:grpSpPr>
          <a:xfrm>
            <a:off x="1684903" y="4254506"/>
            <a:ext cx="5762001" cy="1990738"/>
            <a:chOff x="0" y="0"/>
            <a:chExt cx="5761999" cy="1990737"/>
          </a:xfrm>
        </p:grpSpPr>
        <p:pic>
          <p:nvPicPr>
            <p:cNvPr id="229" name="image39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5762000" cy="19907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30" name="Shape 230"/>
            <p:cNvSpPr/>
            <p:nvPr/>
          </p:nvSpPr>
          <p:spPr>
            <a:xfrm>
              <a:off x="4568127" y="1479696"/>
              <a:ext cx="647332" cy="171707"/>
            </a:xfrm>
            <a:prstGeom prst="rect">
              <a:avLst/>
            </a:prstGeom>
            <a:gradFill flip="none" rotWithShape="1">
              <a:gsLst>
                <a:gs pos="0">
                  <a:srgbClr val="376092">
                    <a:alpha val="71000"/>
                  </a:srgbClr>
                </a:gs>
                <a:gs pos="75000">
                  <a:srgbClr val="FFFFFF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A7EBB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1" name="Shape 231"/>
            <p:cNvSpPr/>
            <p:nvPr/>
          </p:nvSpPr>
          <p:spPr>
            <a:xfrm>
              <a:off x="3160182" y="1565549"/>
              <a:ext cx="647332" cy="171707"/>
            </a:xfrm>
            <a:prstGeom prst="rect">
              <a:avLst/>
            </a:prstGeom>
            <a:gradFill flip="none" rotWithShape="1">
              <a:gsLst>
                <a:gs pos="0">
                  <a:srgbClr val="376092">
                    <a:alpha val="71000"/>
                  </a:srgbClr>
                </a:gs>
                <a:gs pos="75000">
                  <a:srgbClr val="FFFFFF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A7EBB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2" name="Shape 232"/>
            <p:cNvSpPr/>
            <p:nvPr/>
          </p:nvSpPr>
          <p:spPr>
            <a:xfrm>
              <a:off x="1763026" y="1565549"/>
              <a:ext cx="647332" cy="171707"/>
            </a:xfrm>
            <a:prstGeom prst="rect">
              <a:avLst/>
            </a:prstGeom>
            <a:gradFill flip="none" rotWithShape="1">
              <a:gsLst>
                <a:gs pos="0">
                  <a:srgbClr val="376092">
                    <a:alpha val="71000"/>
                  </a:srgbClr>
                </a:gs>
                <a:gs pos="75000">
                  <a:srgbClr val="FFFFFF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A7EBB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3" name="Shape 233"/>
            <p:cNvSpPr/>
            <p:nvPr/>
          </p:nvSpPr>
          <p:spPr>
            <a:xfrm>
              <a:off x="355081" y="1587626"/>
              <a:ext cx="647332" cy="171707"/>
            </a:xfrm>
            <a:prstGeom prst="rect">
              <a:avLst/>
            </a:prstGeom>
            <a:gradFill flip="none" rotWithShape="1">
              <a:gsLst>
                <a:gs pos="0">
                  <a:srgbClr val="376092">
                    <a:alpha val="71000"/>
                  </a:srgbClr>
                </a:gs>
                <a:gs pos="75000">
                  <a:srgbClr val="FFFFFF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4A7EBB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235" name="Shape 235"/>
          <p:cNvSpPr/>
          <p:nvPr/>
        </p:nvSpPr>
        <p:spPr>
          <a:xfrm>
            <a:off x="6122630" y="1960469"/>
            <a:ext cx="2574398" cy="22602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marL="342900" indent="-139700">
              <a:spcBef>
                <a:spcPts val="400"/>
              </a:spcBef>
              <a:buSzPct val="100000"/>
              <a:buChar char="•"/>
              <a:defRPr>
                <a:solidFill>
                  <a:srgbClr val="56565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Echosec is a location-based search platform that provides actionable knowledge based on social media and other information.</a:t>
            </a:r>
            <a:endParaRPr>
              <a:solidFill>
                <a:srgbClr val="252525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/>
          <p:nvPr/>
        </p:nvSpPr>
        <p:spPr>
          <a:xfrm>
            <a:off x="456304" y="1301812"/>
            <a:ext cx="8229602" cy="1"/>
          </a:xfrm>
          <a:prstGeom prst="line">
            <a:avLst/>
          </a:prstGeom>
          <a:ln w="57150">
            <a:solidFill>
              <a:srgbClr val="42A5FF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85" name="Shape 285"/>
          <p:cNvSpPr/>
          <p:nvPr/>
        </p:nvSpPr>
        <p:spPr>
          <a:xfrm>
            <a:off x="456304" y="470344"/>
            <a:ext cx="8229601" cy="739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lnSpcReduction="10000"/>
          </a:bodyPr>
          <a:lstStyle>
            <a:lvl1pPr algn="ctr">
              <a:defRPr sz="4400"/>
            </a:lvl1pPr>
          </a:lstStyle>
          <a:p>
            <a:r>
              <a:t>Applications in Healthcare</a:t>
            </a:r>
          </a:p>
        </p:txBody>
      </p:sp>
      <p:pic>
        <p:nvPicPr>
          <p:cNvPr id="286" name="image50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9901" y="1755427"/>
            <a:ext cx="8007015" cy="2770469"/>
          </a:xfrm>
          <a:prstGeom prst="rect">
            <a:avLst/>
          </a:prstGeom>
          <a:ln w="12700">
            <a:miter lim="400000"/>
          </a:ln>
        </p:spPr>
      </p:pic>
      <p:sp>
        <p:nvSpPr>
          <p:cNvPr id="287" name="Shape 287"/>
          <p:cNvSpPr/>
          <p:nvPr/>
        </p:nvSpPr>
        <p:spPr>
          <a:xfrm>
            <a:off x="355600" y="4716555"/>
            <a:ext cx="8229600" cy="15859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marL="857250" lvl="1" indent="-457200">
              <a:lnSpc>
                <a:spcPct val="80000"/>
              </a:lnSpc>
              <a:spcBef>
                <a:spcPts val="600"/>
              </a:spcBef>
              <a:buSzPct val="100000"/>
              <a:buFont typeface="Arial"/>
              <a:buChar char="–"/>
              <a:defRPr sz="2500">
                <a:latin typeface="Raleway"/>
                <a:ea typeface="Raleway"/>
                <a:cs typeface="Raleway"/>
                <a:sym typeface="Raleway"/>
              </a:defRPr>
            </a:pPr>
            <a:r>
              <a:t>Position Health</a:t>
            </a:r>
            <a:endParaRPr sz="2800" b="1"/>
          </a:p>
          <a:p>
            <a:pPr marL="1257300" lvl="2" indent="-457200">
              <a:lnSpc>
                <a:spcPct val="80000"/>
              </a:lnSpc>
              <a:spcBef>
                <a:spcPts val="500"/>
              </a:spcBef>
              <a:buSzPct val="100000"/>
              <a:buFont typeface="Arial"/>
              <a:buChar char="•"/>
              <a:defRPr sz="2200" b="1">
                <a:latin typeface="Raleway"/>
                <a:ea typeface="Raleway"/>
                <a:cs typeface="Raleway"/>
                <a:sym typeface="Raleway"/>
              </a:defRPr>
            </a:pPr>
            <a:r>
              <a:t>Use smartphone geopositioning technology to recognize when a patient is entering an acute care facility anywhere in the US connecting provider teams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33</TotalTime>
  <Words>606</Words>
  <Application>Microsoft Macintosh PowerPoint</Application>
  <PresentationFormat>On-screen Show (4:3)</PresentationFormat>
  <Paragraphs>120</Paragraphs>
  <Slides>26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Clarity</vt:lpstr>
      <vt:lpstr>Geo Sensors - Human Sensors Or Just Sensors </vt:lpstr>
      <vt:lpstr>PowerPoint Presentation</vt:lpstr>
      <vt:lpstr>PowerPoint Presentation</vt:lpstr>
      <vt:lpstr>Big Data/Sensors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Wearable Tech Landscape</vt:lpstr>
      <vt:lpstr>Absenteeism and Disability</vt:lpstr>
      <vt:lpstr>Wearables for Corporate Wellness</vt:lpstr>
      <vt:lpstr> Problems -User Engagement/Meaningful Information</vt:lpstr>
      <vt:lpstr>Vivametrica Solution</vt:lpstr>
      <vt:lpstr>PowerPoint Presentation</vt:lpstr>
      <vt:lpstr>Sample Analysis Enterprise Client – Program Effectiveness Data from 3500 Employees</vt:lpstr>
      <vt:lpstr>The Technology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Data/Sensors</dc:title>
  <dc:subject/>
  <dc:creator/>
  <cp:keywords/>
  <dc:description/>
  <cp:lastModifiedBy>Richard Hu</cp:lastModifiedBy>
  <cp:revision>8</cp:revision>
  <dcterms:modified xsi:type="dcterms:W3CDTF">2016-03-10T00:54:54Z</dcterms:modified>
  <cp:category/>
</cp:coreProperties>
</file>